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6" r:id="rId1"/>
  </p:sldMasterIdLst>
  <p:notesMasterIdLst>
    <p:notesMasterId r:id="rId41"/>
  </p:notesMasterIdLst>
  <p:sldIdLst>
    <p:sldId id="256" r:id="rId2"/>
    <p:sldId id="285" r:id="rId3"/>
    <p:sldId id="259" r:id="rId4"/>
    <p:sldId id="260" r:id="rId5"/>
    <p:sldId id="261" r:id="rId6"/>
    <p:sldId id="262" r:id="rId7"/>
    <p:sldId id="263" r:id="rId8"/>
    <p:sldId id="286" r:id="rId9"/>
    <p:sldId id="287" r:id="rId10"/>
    <p:sldId id="288" r:id="rId11"/>
    <p:sldId id="289" r:id="rId12"/>
    <p:sldId id="264" r:id="rId13"/>
    <p:sldId id="265" r:id="rId14"/>
    <p:sldId id="290" r:id="rId15"/>
    <p:sldId id="266" r:id="rId16"/>
    <p:sldId id="291" r:id="rId17"/>
    <p:sldId id="267" r:id="rId18"/>
    <p:sldId id="292" r:id="rId19"/>
    <p:sldId id="293" r:id="rId20"/>
    <p:sldId id="294" r:id="rId21"/>
    <p:sldId id="268" r:id="rId22"/>
    <p:sldId id="296" r:id="rId23"/>
    <p:sldId id="269" r:id="rId24"/>
    <p:sldId id="270" r:id="rId25"/>
    <p:sldId id="271" r:id="rId26"/>
    <p:sldId id="272" r:id="rId27"/>
    <p:sldId id="273" r:id="rId28"/>
    <p:sldId id="274" r:id="rId29"/>
    <p:sldId id="275" r:id="rId30"/>
    <p:sldId id="295" r:id="rId31"/>
    <p:sldId id="276" r:id="rId32"/>
    <p:sldId id="277" r:id="rId33"/>
    <p:sldId id="278" r:id="rId34"/>
    <p:sldId id="279" r:id="rId35"/>
    <p:sldId id="280" r:id="rId36"/>
    <p:sldId id="281" r:id="rId37"/>
    <p:sldId id="282" r:id="rId38"/>
    <p:sldId id="283" r:id="rId39"/>
    <p:sldId id="284" r:id="rId40"/>
  </p:sldIdLst>
  <p:sldSz cx="18288000" cy="10287000"/>
  <p:notesSz cx="6858000" cy="9144000"/>
  <p:embeddedFontLst>
    <p:embeddedFont>
      <p:font typeface="Iskoola Pota" panose="020B0502040204020203" pitchFamily="34" charset="0"/>
      <p:regular r:id="rId42"/>
      <p:bold r:id="rId43"/>
    </p:embeddedFont>
    <p:embeddedFont>
      <p:font typeface="Klein Bold" panose="020B0604020202020204" charset="0"/>
      <p:regular r:id="rId44"/>
    </p:embeddedFont>
    <p:embeddedFont>
      <p:font typeface="Trebuchet MS" panose="020B0603020202020204" pitchFamily="34" charset="0"/>
      <p:regular r:id="rId45"/>
      <p:bold r:id="rId46"/>
      <p:italic r:id="rId47"/>
      <p:boldItalic r:id="rId48"/>
    </p:embeddedFont>
    <p:embeddedFont>
      <p:font typeface="Wingdings 3" panose="05040102010807070707" pitchFamily="18" charset="2"/>
      <p:regular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3330D1-AF32-DF5A-5047-156A0A0D5584}" v="16" dt="2025-09-07T10:41:11.545"/>
    <p1510:client id="{EBAB194F-3E35-53E5-ABEA-EF4D483AA83A}" v="14" dt="2025-09-07T08:47:17.026"/>
    <p1510:client id="{FC52652C-9288-F8FB-A183-E18895E6A3B5}" v="1" dt="2025-09-07T07:16:02.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29"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8CC37-3B0A-4231-825D-5A343CFA076C}" type="datetimeFigureOut">
              <a:rPr lang="en-IN" smtClean="0"/>
              <a:t>08-09-2025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EB666-0E92-487E-AA83-9E0EE7291BE4}" type="slidenum">
              <a:rPr lang="en-IN" smtClean="0"/>
              <a:t>‹#›</a:t>
            </a:fld>
            <a:endParaRPr lang="en-IN"/>
          </a:p>
        </p:txBody>
      </p:sp>
    </p:spTree>
    <p:extLst>
      <p:ext uri="{BB962C8B-B14F-4D97-AF65-F5344CB8AC3E}">
        <p14:creationId xmlns:p14="http://schemas.microsoft.com/office/powerpoint/2010/main" val="3772330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C1EB666-0E92-487E-AA83-9E0EE7291BE4}" type="slidenum">
              <a:rPr lang="en-IN" smtClean="0"/>
              <a:t>27</a:t>
            </a:fld>
            <a:endParaRPr lang="en-IN"/>
          </a:p>
        </p:txBody>
      </p:sp>
    </p:spTree>
    <p:extLst>
      <p:ext uri="{BB962C8B-B14F-4D97-AF65-F5344CB8AC3E}">
        <p14:creationId xmlns:p14="http://schemas.microsoft.com/office/powerpoint/2010/main" val="295563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78989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GB"/>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7181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907016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GB"/>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3653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94912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620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32912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500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222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GB"/>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4347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8131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9336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96313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2131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GB"/>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9672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43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9/8/2025</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1008324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2939269" y="2729050"/>
            <a:ext cx="13232980" cy="2248086"/>
            <a:chOff x="0" y="0"/>
            <a:chExt cx="17643974" cy="2997448"/>
          </a:xfrm>
        </p:grpSpPr>
        <p:sp>
          <p:nvSpPr>
            <p:cNvPr id="5" name="TextBox 5"/>
            <p:cNvSpPr txBox="1"/>
            <p:nvPr/>
          </p:nvSpPr>
          <p:spPr>
            <a:xfrm>
              <a:off x="0" y="0"/>
              <a:ext cx="17643974" cy="2222500"/>
            </a:xfrm>
            <a:prstGeom prst="rect">
              <a:avLst/>
            </a:prstGeom>
          </p:spPr>
          <p:txBody>
            <a:bodyPr lIns="0" tIns="0" rIns="0" bIns="0" rtlCol="0" anchor="t">
              <a:spAutoFit/>
            </a:bodyPr>
            <a:lstStyle/>
            <a:p>
              <a:pPr algn="l">
                <a:lnSpc>
                  <a:spcPts val="13140"/>
                </a:lnSpc>
              </a:pPr>
              <a:r>
                <a:rPr lang="en-US" sz="10950" b="1" dirty="0">
                  <a:solidFill>
                    <a:srgbClr val="2A2E3A"/>
                  </a:solidFill>
                  <a:latin typeface="Iskoola Pota" panose="020F0502020204030204" pitchFamily="34" charset="0"/>
                  <a:ea typeface="Klein Bold"/>
                  <a:cs typeface="Iskoola Pota" panose="020F0502020204030204" pitchFamily="34" charset="0"/>
                  <a:sym typeface="Klein Bold"/>
                </a:rPr>
                <a:t>Capstone Project</a:t>
              </a:r>
            </a:p>
          </p:txBody>
        </p:sp>
        <p:sp>
          <p:nvSpPr>
            <p:cNvPr id="6" name="TextBox 6"/>
            <p:cNvSpPr txBox="1"/>
            <p:nvPr/>
          </p:nvSpPr>
          <p:spPr>
            <a:xfrm>
              <a:off x="0" y="2415317"/>
              <a:ext cx="17119850" cy="582131"/>
            </a:xfrm>
            <a:prstGeom prst="rect">
              <a:avLst/>
            </a:prstGeom>
          </p:spPr>
          <p:txBody>
            <a:bodyPr lIns="0" tIns="0" rIns="0" bIns="0" rtlCol="0" anchor="t">
              <a:spAutoFit/>
            </a:bodyPr>
            <a:lstStyle/>
            <a:p>
              <a:pPr algn="l">
                <a:lnSpc>
                  <a:spcPts val="3602"/>
                </a:lnSpc>
              </a:pPr>
              <a:endParaRPr/>
            </a:p>
          </p:txBody>
        </p:sp>
      </p:grpSp>
      <p:grpSp>
        <p:nvGrpSpPr>
          <p:cNvPr id="7" name="Group 7"/>
          <p:cNvGrpSpPr/>
          <p:nvPr/>
        </p:nvGrpSpPr>
        <p:grpSpPr>
          <a:xfrm>
            <a:off x="4859873" y="4138445"/>
            <a:ext cx="12839887" cy="1918688"/>
            <a:chOff x="0" y="-424403"/>
            <a:chExt cx="17119850" cy="2558251"/>
          </a:xfrm>
        </p:grpSpPr>
        <p:sp>
          <p:nvSpPr>
            <p:cNvPr id="8" name="TextBox 8"/>
            <p:cNvSpPr txBox="1"/>
            <p:nvPr/>
          </p:nvSpPr>
          <p:spPr>
            <a:xfrm>
              <a:off x="8270240" y="-424403"/>
              <a:ext cx="5448010" cy="1118255"/>
            </a:xfrm>
            <a:prstGeom prst="rect">
              <a:avLst/>
            </a:prstGeom>
          </p:spPr>
          <p:txBody>
            <a:bodyPr wrap="square" lIns="0" tIns="0" rIns="0" bIns="0" rtlCol="0" anchor="t">
              <a:spAutoFit/>
            </a:bodyPr>
            <a:lstStyle/>
            <a:p>
              <a:pPr algn="l">
                <a:lnSpc>
                  <a:spcPts val="8039"/>
                </a:lnSpc>
              </a:pPr>
              <a:r>
                <a:rPr lang="en-US" b="1" dirty="0">
                  <a:solidFill>
                    <a:srgbClr val="2A2E3A"/>
                  </a:solidFill>
                  <a:latin typeface="Iskoola Pota" panose="020B0502040204020203" pitchFamily="34" charset="0"/>
                  <a:ea typeface="Klein Bold"/>
                  <a:cs typeface="Iskoola Pota" panose="020B0502040204020203" pitchFamily="34" charset="0"/>
                  <a:sym typeface="Klein Bold"/>
                </a:rPr>
                <a:t>Java Selenium Batch - 4</a:t>
              </a:r>
            </a:p>
          </p:txBody>
        </p:sp>
        <p:sp>
          <p:nvSpPr>
            <p:cNvPr id="9" name="TextBox 9"/>
            <p:cNvSpPr txBox="1"/>
            <p:nvPr/>
          </p:nvSpPr>
          <p:spPr>
            <a:xfrm>
              <a:off x="0" y="1551717"/>
              <a:ext cx="17119850" cy="582131"/>
            </a:xfrm>
            <a:prstGeom prst="rect">
              <a:avLst/>
            </a:prstGeom>
          </p:spPr>
          <p:txBody>
            <a:bodyPr lIns="0" tIns="0" rIns="0" bIns="0" rtlCol="0" anchor="t">
              <a:spAutoFit/>
            </a:bodyPr>
            <a:lstStyle/>
            <a:p>
              <a:pPr algn="l">
                <a:lnSpc>
                  <a:spcPts val="3602"/>
                </a:lnSpc>
              </a:pPr>
              <a:endParaRPr/>
            </a:p>
          </p:txBody>
        </p:sp>
      </p:grpSp>
      <p:sp>
        <p:nvSpPr>
          <p:cNvPr id="15" name="TextBox 15"/>
          <p:cNvSpPr txBox="1"/>
          <p:nvPr/>
        </p:nvSpPr>
        <p:spPr>
          <a:xfrm>
            <a:off x="10642810" y="9850402"/>
            <a:ext cx="12839887" cy="436598"/>
          </a:xfrm>
          <a:prstGeom prst="rect">
            <a:avLst/>
          </a:prstGeom>
        </p:spPr>
        <p:txBody>
          <a:bodyPr lIns="0" tIns="0" rIns="0" bIns="0" rtlCol="0" anchor="t">
            <a:spAutoFit/>
          </a:bodyPr>
          <a:lstStyle/>
          <a:p>
            <a:pPr algn="l">
              <a:lnSpc>
                <a:spcPts val="3602"/>
              </a:lnSpc>
            </a:pPr>
            <a:endParaRPr/>
          </a:p>
        </p:txBody>
      </p:sp>
      <p:sp>
        <p:nvSpPr>
          <p:cNvPr id="2" name="TextBox 1">
            <a:extLst>
              <a:ext uri="{FF2B5EF4-FFF2-40B4-BE49-F238E27FC236}">
                <a16:creationId xmlns:a16="http://schemas.microsoft.com/office/drawing/2014/main" id="{07E3724F-056B-049D-A508-E7E166577B08}"/>
              </a:ext>
            </a:extLst>
          </p:cNvPr>
          <p:cNvSpPr txBox="1"/>
          <p:nvPr/>
        </p:nvSpPr>
        <p:spPr>
          <a:xfrm>
            <a:off x="11062553" y="4986699"/>
            <a:ext cx="10117393" cy="646331"/>
          </a:xfrm>
          <a:prstGeom prst="rect">
            <a:avLst/>
          </a:prstGeom>
          <a:noFill/>
        </p:spPr>
        <p:txBody>
          <a:bodyPr wrap="square" rtlCol="0">
            <a:spAutoFit/>
          </a:bodyPr>
          <a:lstStyle/>
          <a:p>
            <a:r>
              <a:rPr lang="en-IN" dirty="0"/>
              <a:t>Name : Arka Deep Shit</a:t>
            </a:r>
            <a:br>
              <a:rPr lang="en-IN" dirty="0"/>
            </a:br>
            <a:r>
              <a:rPr lang="en-IN" dirty="0"/>
              <a:t>ID: 2433465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A396B-69D8-BB05-913A-151BEF48FC9E}"/>
              </a:ext>
            </a:extLst>
          </p:cNvPr>
          <p:cNvPicPr>
            <a:picLocks noChangeAspect="1"/>
          </p:cNvPicPr>
          <p:nvPr/>
        </p:nvPicPr>
        <p:blipFill>
          <a:blip r:embed="rId2"/>
          <a:stretch>
            <a:fillRect/>
          </a:stretch>
        </p:blipFill>
        <p:spPr>
          <a:xfrm>
            <a:off x="1835786" y="1035964"/>
            <a:ext cx="14616427" cy="8215072"/>
          </a:xfrm>
          <a:prstGeom prst="rect">
            <a:avLst/>
          </a:prstGeom>
        </p:spPr>
      </p:pic>
      <p:sp>
        <p:nvSpPr>
          <p:cNvPr id="4" name="TextBox 3">
            <a:extLst>
              <a:ext uri="{FF2B5EF4-FFF2-40B4-BE49-F238E27FC236}">
                <a16:creationId xmlns:a16="http://schemas.microsoft.com/office/drawing/2014/main" id="{DA6DC3A6-8D1C-EF6D-572C-0D03719A9EAF}"/>
              </a:ext>
            </a:extLst>
          </p:cNvPr>
          <p:cNvSpPr txBox="1"/>
          <p:nvPr/>
        </p:nvSpPr>
        <p:spPr>
          <a:xfrm>
            <a:off x="1835786" y="156511"/>
            <a:ext cx="9151374" cy="719364"/>
          </a:xfrm>
          <a:prstGeom prst="rect">
            <a:avLst/>
          </a:prstGeom>
          <a:noFill/>
        </p:spPr>
        <p:txBody>
          <a:bodyPr wrap="square">
            <a:spAutoFit/>
          </a:bodyPr>
          <a:lstStyle/>
          <a:p>
            <a:pPr algn="l">
              <a:lnSpc>
                <a:spcPts val="5850"/>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 Login Functionality</a:t>
            </a:r>
          </a:p>
        </p:txBody>
      </p:sp>
    </p:spTree>
    <p:extLst>
      <p:ext uri="{BB962C8B-B14F-4D97-AF65-F5344CB8AC3E}">
        <p14:creationId xmlns:p14="http://schemas.microsoft.com/office/powerpoint/2010/main" val="4265262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8D49B-1460-CDF0-B688-6A441A1D2E1A}"/>
              </a:ext>
            </a:extLst>
          </p:cNvPr>
          <p:cNvPicPr>
            <a:picLocks noChangeAspect="1"/>
          </p:cNvPicPr>
          <p:nvPr/>
        </p:nvPicPr>
        <p:blipFill>
          <a:blip r:embed="rId2"/>
          <a:stretch>
            <a:fillRect/>
          </a:stretch>
        </p:blipFill>
        <p:spPr>
          <a:xfrm>
            <a:off x="1835786" y="1035964"/>
            <a:ext cx="14616427" cy="8215072"/>
          </a:xfrm>
          <a:prstGeom prst="rect">
            <a:avLst/>
          </a:prstGeom>
        </p:spPr>
      </p:pic>
      <p:sp>
        <p:nvSpPr>
          <p:cNvPr id="4" name="TextBox 3">
            <a:extLst>
              <a:ext uri="{FF2B5EF4-FFF2-40B4-BE49-F238E27FC236}">
                <a16:creationId xmlns:a16="http://schemas.microsoft.com/office/drawing/2014/main" id="{8E061B52-C8DB-BF55-D801-2CEF354C2C4E}"/>
              </a:ext>
            </a:extLst>
          </p:cNvPr>
          <p:cNvSpPr txBox="1"/>
          <p:nvPr/>
        </p:nvSpPr>
        <p:spPr>
          <a:xfrm>
            <a:off x="1835786" y="0"/>
            <a:ext cx="9151374" cy="719364"/>
          </a:xfrm>
          <a:prstGeom prst="rect">
            <a:avLst/>
          </a:prstGeom>
          <a:noFill/>
        </p:spPr>
        <p:txBody>
          <a:bodyPr wrap="square">
            <a:spAutoFit/>
          </a:bodyPr>
          <a:lstStyle/>
          <a:p>
            <a:pPr algn="l">
              <a:lnSpc>
                <a:spcPts val="5850"/>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  URL Validation</a:t>
            </a:r>
          </a:p>
        </p:txBody>
      </p:sp>
    </p:spTree>
    <p:extLst>
      <p:ext uri="{BB962C8B-B14F-4D97-AF65-F5344CB8AC3E}">
        <p14:creationId xmlns:p14="http://schemas.microsoft.com/office/powerpoint/2010/main" val="2416057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787301" y="1341006"/>
            <a:ext cx="13232980" cy="1434793"/>
            <a:chOff x="0" y="-36150"/>
            <a:chExt cx="17643974" cy="1913057"/>
          </a:xfrm>
        </p:grpSpPr>
        <p:sp>
          <p:nvSpPr>
            <p:cNvPr id="8" name="TextBox 8"/>
            <p:cNvSpPr txBox="1"/>
            <p:nvPr/>
          </p:nvSpPr>
          <p:spPr>
            <a:xfrm>
              <a:off x="0" y="-36150"/>
              <a:ext cx="17643974" cy="1152525"/>
            </a:xfrm>
            <a:prstGeom prst="rect">
              <a:avLst/>
            </a:prstGeom>
          </p:spPr>
          <p:txBody>
            <a:bodyPr lIns="0" tIns="0" rIns="0" bIns="0" rtlCol="0" anchor="t">
              <a:spAutoFit/>
            </a:bodyPr>
            <a:lstStyle/>
            <a:p>
              <a:pPr algn="l">
                <a:lnSpc>
                  <a:spcPts val="6781"/>
                </a:lnSpc>
              </a:pPr>
              <a:r>
                <a:rPr lang="en-US" sz="5650" b="1" dirty="0">
                  <a:solidFill>
                    <a:srgbClr val="2A2E3A"/>
                  </a:solidFill>
                  <a:latin typeface="Iskoola Pota" panose="020B0502040204020203" pitchFamily="34" charset="0"/>
                  <a:ea typeface="Klein Bold"/>
                  <a:cs typeface="Iskoola Pota" panose="020B0502040204020203" pitchFamily="34" charset="0"/>
                  <a:sym typeface="Klein Bold"/>
                </a:rPr>
                <a:t>Runner class</a:t>
              </a:r>
            </a:p>
          </p:txBody>
        </p:sp>
        <p:sp>
          <p:nvSpPr>
            <p:cNvPr id="9" name="TextBox 9"/>
            <p:cNvSpPr txBox="1"/>
            <p:nvPr/>
          </p:nvSpPr>
          <p:spPr>
            <a:xfrm>
              <a:off x="0" y="1335818"/>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sp>
        <p:nvSpPr>
          <p:cNvPr id="10" name="TextBox 10"/>
          <p:cNvSpPr txBox="1"/>
          <p:nvPr/>
        </p:nvSpPr>
        <p:spPr>
          <a:xfrm>
            <a:off x="787301" y="2417663"/>
            <a:ext cx="17500699" cy="1325491"/>
          </a:xfrm>
          <a:prstGeom prst="rect">
            <a:avLst/>
          </a:prstGeom>
        </p:spPr>
        <p:txBody>
          <a:bodyPr lIns="0" tIns="0" rIns="0" bIns="0" rtlCol="0" anchor="t">
            <a:spAutoFit/>
          </a:bodyPr>
          <a:lstStyle/>
          <a:p>
            <a:pPr>
              <a:lnSpc>
                <a:spcPts val="3499"/>
              </a:lnSpc>
              <a:spcBef>
                <a:spcPct val="0"/>
              </a:spcBef>
            </a:pPr>
            <a:r>
              <a:rPr lang="en-GB" sz="2800" dirty="0">
                <a:latin typeface="Iskoola Pota" panose="020B0502040204020203" pitchFamily="34" charset="0"/>
                <a:cs typeface="Iskoola Pota" panose="020B0502040204020203" pitchFamily="34" charset="0"/>
              </a:rPr>
              <a:t>The Test Runner class functions as the execution entry point for the test suite. Its primary responsibilities are to locate and run all specified feature files, to establish the integration between the Cucumber and TestNG frameworks, and to initiate the process of generating detailed automation reports upon test completion.</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1" name="Group 11"/>
          <p:cNvGrpSpPr/>
          <p:nvPr/>
        </p:nvGrpSpPr>
        <p:grpSpPr>
          <a:xfrm>
            <a:off x="787301" y="4078815"/>
            <a:ext cx="13232980" cy="1028409"/>
            <a:chOff x="0" y="-9525"/>
            <a:chExt cx="17643974" cy="1371212"/>
          </a:xfrm>
        </p:grpSpPr>
        <p:sp>
          <p:nvSpPr>
            <p:cNvPr id="12" name="TextBox 12"/>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TestRunner.java -</a:t>
              </a:r>
            </a:p>
          </p:txBody>
        </p:sp>
        <p:sp>
          <p:nvSpPr>
            <p:cNvPr id="13" name="TextBox 13"/>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4" name="TextBox 14"/>
          <p:cNvSpPr txBox="1"/>
          <p:nvPr/>
        </p:nvSpPr>
        <p:spPr>
          <a:xfrm>
            <a:off x="691828" y="4649214"/>
            <a:ext cx="17596172" cy="1765868"/>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GB" sz="2499" dirty="0">
                <a:solidFill>
                  <a:srgbClr val="000000"/>
                </a:solidFill>
                <a:latin typeface="Iskoola Pota" panose="020B0502040204020203" pitchFamily="34" charset="0"/>
                <a:ea typeface="Klein"/>
                <a:cs typeface="Iskoola Pota" panose="020B0502040204020203" pitchFamily="34" charset="0"/>
                <a:sym typeface="Klein"/>
              </a:rPr>
              <a:t>The TestRunner.java class acts as the bridge between Cucumber and TestNG, enabling the execution of every feature file contained within the project.</a:t>
            </a:r>
          </a:p>
          <a:p>
            <a:pPr marL="539749" lvl="1" indent="-269875" algn="l">
              <a:lnSpc>
                <a:spcPts val="3499"/>
              </a:lnSpc>
              <a:spcBef>
                <a:spcPct val="0"/>
              </a:spcBef>
              <a:buFont typeface="Arial"/>
              <a:buChar char="•"/>
            </a:pPr>
            <a:r>
              <a:rPr lang="en-GB" sz="2499" dirty="0">
                <a:solidFill>
                  <a:srgbClr val="000000"/>
                </a:solidFill>
                <a:latin typeface="Iskoola Pota" panose="020B0502040204020203" pitchFamily="34" charset="0"/>
                <a:ea typeface="Klein"/>
                <a:cs typeface="Iskoola Pota" panose="020B0502040204020203" pitchFamily="34" charset="0"/>
                <a:sym typeface="Klein"/>
              </a:rPr>
              <a:t>This class is configured to define the paths for both the feature files and the step definition files, and it is set up to generate test results in both HTML and JSON formats.</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pic>
        <p:nvPicPr>
          <p:cNvPr id="3" name="Picture 2">
            <a:extLst>
              <a:ext uri="{FF2B5EF4-FFF2-40B4-BE49-F238E27FC236}">
                <a16:creationId xmlns:a16="http://schemas.microsoft.com/office/drawing/2014/main" id="{E736440C-6DFF-D760-20B1-C13E91AB1F2A}"/>
              </a:ext>
            </a:extLst>
          </p:cNvPr>
          <p:cNvPicPr>
            <a:picLocks noChangeAspect="1"/>
          </p:cNvPicPr>
          <p:nvPr/>
        </p:nvPicPr>
        <p:blipFill>
          <a:blip r:embed="rId2"/>
          <a:stretch>
            <a:fillRect/>
          </a:stretch>
        </p:blipFill>
        <p:spPr>
          <a:xfrm>
            <a:off x="2632200" y="6578732"/>
            <a:ext cx="6084098" cy="34195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691828" y="754740"/>
            <a:ext cx="13232980" cy="2021059"/>
            <a:chOff x="-127297" y="-817839"/>
            <a:chExt cx="17643974" cy="2694745"/>
          </a:xfrm>
        </p:grpSpPr>
        <p:sp>
          <p:nvSpPr>
            <p:cNvPr id="8" name="TextBox 8"/>
            <p:cNvSpPr txBox="1"/>
            <p:nvPr/>
          </p:nvSpPr>
          <p:spPr>
            <a:xfrm>
              <a:off x="-127297" y="-817839"/>
              <a:ext cx="17643974" cy="1152525"/>
            </a:xfrm>
            <a:prstGeom prst="rect">
              <a:avLst/>
            </a:prstGeom>
          </p:spPr>
          <p:txBody>
            <a:bodyPr lIns="0" tIns="0" rIns="0" bIns="0" rtlCol="0" anchor="t">
              <a:spAutoFit/>
            </a:bodyPr>
            <a:lstStyle/>
            <a:p>
              <a:pPr algn="l">
                <a:lnSpc>
                  <a:spcPts val="6781"/>
                </a:lnSpc>
              </a:pPr>
              <a:r>
                <a:rPr lang="en-US" sz="6000" b="1" dirty="0">
                  <a:solidFill>
                    <a:srgbClr val="2A2E3A"/>
                  </a:solidFill>
                  <a:latin typeface="Iskoola Pota" panose="020B0502040204020203" pitchFamily="34" charset="0"/>
                  <a:ea typeface="Klein Bold"/>
                  <a:cs typeface="Iskoola Pota" panose="020B0502040204020203" pitchFamily="34" charset="0"/>
                  <a:sym typeface="Klein Bold"/>
                </a:rPr>
                <a:t>Step Definitions</a:t>
              </a:r>
            </a:p>
          </p:txBody>
        </p:sp>
        <p:sp>
          <p:nvSpPr>
            <p:cNvPr id="9" name="TextBox 9"/>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0" name="Group 10"/>
          <p:cNvGrpSpPr/>
          <p:nvPr/>
        </p:nvGrpSpPr>
        <p:grpSpPr>
          <a:xfrm>
            <a:off x="787301" y="2307870"/>
            <a:ext cx="13232980" cy="1519977"/>
            <a:chOff x="0" y="-664947"/>
            <a:chExt cx="17643974" cy="2026636"/>
          </a:xfrm>
        </p:grpSpPr>
        <p:sp>
          <p:nvSpPr>
            <p:cNvPr id="11" name="TextBox 11"/>
            <p:cNvSpPr txBox="1"/>
            <p:nvPr/>
          </p:nvSpPr>
          <p:spPr>
            <a:xfrm>
              <a:off x="0" y="-664947"/>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Hooks.java</a:t>
              </a:r>
            </a:p>
          </p:txBody>
        </p:sp>
        <p:sp>
          <p:nvSpPr>
            <p:cNvPr id="12" name="TextBox 12"/>
            <p:cNvSpPr txBox="1"/>
            <p:nvPr/>
          </p:nvSpPr>
          <p:spPr>
            <a:xfrm>
              <a:off x="0" y="910368"/>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3" name="TextBox 13"/>
          <p:cNvSpPr txBox="1"/>
          <p:nvPr/>
        </p:nvSpPr>
        <p:spPr>
          <a:xfrm>
            <a:off x="673336" y="3081687"/>
            <a:ext cx="17596172" cy="1317027"/>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GB" sz="2499" dirty="0">
                <a:solidFill>
                  <a:srgbClr val="000000"/>
                </a:solidFill>
                <a:latin typeface="Iskoola Pota" panose="020B0502040204020203" pitchFamily="34" charset="0"/>
                <a:ea typeface="Klein"/>
                <a:cs typeface="Iskoola Pota" panose="020B0502040204020203" pitchFamily="34" charset="0"/>
                <a:sym typeface="Klein"/>
              </a:rPr>
              <a:t>The Hooks class handles the entire test lifecycle for all scenarios. It automates the pre-test setup by initializing the WebDriver and launching the application, and it performs post-test cleanup by closing the browser. This class also integrates with ExtentReports to produce professional reports, automatically logging the pass/fail status and attaching screenshots to each scenario's results.</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sp>
        <p:nvSpPr>
          <p:cNvPr id="14" name="TextBox 14"/>
          <p:cNvSpPr txBox="1"/>
          <p:nvPr/>
        </p:nvSpPr>
        <p:spPr>
          <a:xfrm>
            <a:off x="691828" y="6020641"/>
            <a:ext cx="17368242" cy="2663550"/>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Implements Step Definitions: Contains the test logic for Login, Add Employee, Add User, and Search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features.Drives</a:t>
            </a:r>
            <a:r>
              <a:rPr lang="en-US" sz="2499" dirty="0">
                <a:solidFill>
                  <a:srgbClr val="000000"/>
                </a:solidFill>
                <a:latin typeface="Iskoola Pota" panose="020B0502040204020203" pitchFamily="34" charset="0"/>
                <a:ea typeface="Klein"/>
                <a:cs typeface="Iskoola Pota" panose="020B0502040204020203" pitchFamily="34" charset="0"/>
                <a:sym typeface="Klein"/>
              </a:rPr>
              <a:t> </a:t>
            </a:r>
          </a:p>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UI: Interacts with all necessary Page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Objects.Logs</a:t>
            </a:r>
            <a:r>
              <a:rPr lang="en-US" sz="2499" dirty="0">
                <a:solidFill>
                  <a:srgbClr val="000000"/>
                </a:solidFill>
                <a:latin typeface="Iskoola Pota" panose="020B0502040204020203" pitchFamily="34" charset="0"/>
                <a:ea typeface="Klein"/>
                <a:cs typeface="Iskoola Pota" panose="020B0502040204020203" pitchFamily="34" charset="0"/>
                <a:sym typeface="Klein"/>
              </a:rPr>
              <a:t> </a:t>
            </a:r>
          </a:p>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Results: Uses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ExtentReports</a:t>
            </a:r>
            <a:r>
              <a:rPr lang="en-US" sz="2499" dirty="0">
                <a:solidFill>
                  <a:srgbClr val="000000"/>
                </a:solidFill>
                <a:latin typeface="Iskoola Pota" panose="020B0502040204020203" pitchFamily="34" charset="0"/>
                <a:ea typeface="Klein"/>
                <a:cs typeface="Iskoola Pota" panose="020B0502040204020203" pitchFamily="34" charset="0"/>
                <a:sym typeface="Klein"/>
              </a:rPr>
              <a:t> for step logging and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screenshots.Validates</a:t>
            </a:r>
            <a:r>
              <a:rPr lang="en-US" sz="2499" dirty="0">
                <a:solidFill>
                  <a:srgbClr val="000000"/>
                </a:solidFill>
                <a:latin typeface="Iskoola Pota" panose="020B0502040204020203" pitchFamily="34" charset="0"/>
                <a:ea typeface="Klein"/>
                <a:cs typeface="Iskoola Pota" panose="020B0502040204020203" pitchFamily="34" charset="0"/>
                <a:sym typeface="Klein"/>
              </a:rPr>
              <a:t> </a:t>
            </a:r>
          </a:p>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Outcomes: Employs TestNG to assert both positive and negative test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results.Handles</a:t>
            </a:r>
            <a:r>
              <a:rPr lang="en-US" sz="2499" dirty="0">
                <a:solidFill>
                  <a:srgbClr val="000000"/>
                </a:solidFill>
                <a:latin typeface="Iskoola Pota" panose="020B0502040204020203" pitchFamily="34" charset="0"/>
                <a:ea typeface="Klein"/>
                <a:cs typeface="Iskoola Pota" panose="020B0502040204020203" pitchFamily="34" charset="0"/>
                <a:sym typeface="Klein"/>
              </a:rPr>
              <a:t> </a:t>
            </a:r>
          </a:p>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Data: Manages dynamic data from property files and Cucumber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DataTables</a:t>
            </a:r>
            <a:r>
              <a:rPr lang="en-US" sz="2499" dirty="0">
                <a:solidFill>
                  <a:srgbClr val="000000"/>
                </a:solidFill>
                <a:latin typeface="Iskoola Pota" panose="020B0502040204020203" pitchFamily="34" charset="0"/>
                <a:ea typeface="Klein"/>
                <a:cs typeface="Iskoola Pota" panose="020B0502040204020203" pitchFamily="34" charset="0"/>
                <a:sym typeface="Klein"/>
              </a:rPr>
              <a:t>.</a:t>
            </a:r>
          </a:p>
          <a:p>
            <a:pPr marL="539749" lvl="1" indent="-269875" algn="l">
              <a:lnSpc>
                <a:spcPts val="3499"/>
              </a:lnSpc>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Ensures Clean State: Logs out before scenarios to guarantee test independence.</a:t>
            </a:r>
          </a:p>
        </p:txBody>
      </p:sp>
      <p:grpSp>
        <p:nvGrpSpPr>
          <p:cNvPr id="15" name="Group 15"/>
          <p:cNvGrpSpPr/>
          <p:nvPr/>
        </p:nvGrpSpPr>
        <p:grpSpPr>
          <a:xfrm>
            <a:off x="787301" y="5258943"/>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LoginSteps.java</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70C19-587A-D847-876E-E0EC19AE2F46}"/>
              </a:ext>
            </a:extLst>
          </p:cNvPr>
          <p:cNvPicPr>
            <a:picLocks noChangeAspect="1"/>
          </p:cNvPicPr>
          <p:nvPr/>
        </p:nvPicPr>
        <p:blipFill>
          <a:blip r:embed="rId2"/>
          <a:stretch>
            <a:fillRect/>
          </a:stretch>
        </p:blipFill>
        <p:spPr>
          <a:xfrm>
            <a:off x="523181" y="3698172"/>
            <a:ext cx="7984536" cy="4483496"/>
          </a:xfrm>
          <a:prstGeom prst="rect">
            <a:avLst/>
          </a:prstGeom>
        </p:spPr>
      </p:pic>
      <p:pic>
        <p:nvPicPr>
          <p:cNvPr id="5" name="Picture 4">
            <a:extLst>
              <a:ext uri="{FF2B5EF4-FFF2-40B4-BE49-F238E27FC236}">
                <a16:creationId xmlns:a16="http://schemas.microsoft.com/office/drawing/2014/main" id="{F9EF18FD-1FF3-7B29-CF2E-BC1A33CEC056}"/>
              </a:ext>
            </a:extLst>
          </p:cNvPr>
          <p:cNvPicPr>
            <a:picLocks noChangeAspect="1"/>
          </p:cNvPicPr>
          <p:nvPr/>
        </p:nvPicPr>
        <p:blipFill>
          <a:blip r:embed="rId3"/>
          <a:stretch>
            <a:fillRect/>
          </a:stretch>
        </p:blipFill>
        <p:spPr>
          <a:xfrm>
            <a:off x="9433310" y="3694010"/>
            <a:ext cx="7984535" cy="4487658"/>
          </a:xfrm>
          <a:prstGeom prst="rect">
            <a:avLst/>
          </a:prstGeom>
        </p:spPr>
      </p:pic>
      <p:sp>
        <p:nvSpPr>
          <p:cNvPr id="7" name="TextBox 6">
            <a:extLst>
              <a:ext uri="{FF2B5EF4-FFF2-40B4-BE49-F238E27FC236}">
                <a16:creationId xmlns:a16="http://schemas.microsoft.com/office/drawing/2014/main" id="{9829DDA4-E0CC-656D-AEB0-29EEF19BEAE6}"/>
              </a:ext>
            </a:extLst>
          </p:cNvPr>
          <p:cNvSpPr txBox="1"/>
          <p:nvPr/>
        </p:nvSpPr>
        <p:spPr>
          <a:xfrm>
            <a:off x="523181" y="2838789"/>
            <a:ext cx="9151374"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Hooks.java</a:t>
            </a:r>
          </a:p>
        </p:txBody>
      </p:sp>
      <p:sp>
        <p:nvSpPr>
          <p:cNvPr id="9" name="TextBox 8">
            <a:extLst>
              <a:ext uri="{FF2B5EF4-FFF2-40B4-BE49-F238E27FC236}">
                <a16:creationId xmlns:a16="http://schemas.microsoft.com/office/drawing/2014/main" id="{FC349A41-859A-CD16-F356-8D230BDF75B1}"/>
              </a:ext>
            </a:extLst>
          </p:cNvPr>
          <p:cNvSpPr txBox="1"/>
          <p:nvPr/>
        </p:nvSpPr>
        <p:spPr>
          <a:xfrm>
            <a:off x="9433310" y="2838789"/>
            <a:ext cx="9151374"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LoginSteps.java</a:t>
            </a:r>
          </a:p>
        </p:txBody>
      </p:sp>
    </p:spTree>
    <p:extLst>
      <p:ext uri="{BB962C8B-B14F-4D97-AF65-F5344CB8AC3E}">
        <p14:creationId xmlns:p14="http://schemas.microsoft.com/office/powerpoint/2010/main" val="2385705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841106" y="440031"/>
            <a:ext cx="13232980" cy="2309079"/>
            <a:chOff x="0" y="-1201866"/>
            <a:chExt cx="17643974" cy="3078772"/>
          </a:xfrm>
        </p:grpSpPr>
        <p:sp>
          <p:nvSpPr>
            <p:cNvPr id="8" name="TextBox 8"/>
            <p:cNvSpPr txBox="1"/>
            <p:nvPr/>
          </p:nvSpPr>
          <p:spPr>
            <a:xfrm>
              <a:off x="0" y="-1201866"/>
              <a:ext cx="17643974" cy="1152525"/>
            </a:xfrm>
            <a:prstGeom prst="rect">
              <a:avLst/>
            </a:prstGeom>
          </p:spPr>
          <p:txBody>
            <a:bodyPr lIns="0" tIns="0" rIns="0" bIns="0" rtlCol="0" anchor="t">
              <a:spAutoFit/>
            </a:bodyPr>
            <a:lstStyle/>
            <a:p>
              <a:pPr algn="l">
                <a:lnSpc>
                  <a:spcPts val="6781"/>
                </a:lnSpc>
              </a:pPr>
              <a:r>
                <a:rPr lang="en-US" sz="5650" b="1" dirty="0">
                  <a:solidFill>
                    <a:srgbClr val="2A2E3A"/>
                  </a:solidFill>
                  <a:latin typeface="Iskoola Pota" panose="020B0502040204020203" pitchFamily="34" charset="0"/>
                  <a:ea typeface="Klein Bold"/>
                  <a:cs typeface="Iskoola Pota" panose="020B0502040204020203" pitchFamily="34" charset="0"/>
                  <a:sym typeface="Klein Bold"/>
                </a:rPr>
                <a:t>Page Object Model (POM) class</a:t>
              </a:r>
            </a:p>
          </p:txBody>
        </p:sp>
        <p:sp>
          <p:nvSpPr>
            <p:cNvPr id="9" name="TextBox 9"/>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0" name="Group 10"/>
          <p:cNvGrpSpPr/>
          <p:nvPr/>
        </p:nvGrpSpPr>
        <p:grpSpPr>
          <a:xfrm>
            <a:off x="841106" y="1616543"/>
            <a:ext cx="13232980" cy="1028409"/>
            <a:chOff x="0" y="-9525"/>
            <a:chExt cx="17643974" cy="1371212"/>
          </a:xfrm>
        </p:grpSpPr>
        <p:sp>
          <p:nvSpPr>
            <p:cNvPr id="11" name="TextBox 11"/>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Login.java</a:t>
              </a:r>
            </a:p>
          </p:txBody>
        </p:sp>
        <p:sp>
          <p:nvSpPr>
            <p:cNvPr id="12" name="TextBox 12"/>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3" name="TextBox 13"/>
          <p:cNvSpPr txBox="1"/>
          <p:nvPr/>
        </p:nvSpPr>
        <p:spPr>
          <a:xfrm>
            <a:off x="841106" y="2353968"/>
            <a:ext cx="12866936" cy="2214709"/>
          </a:xfrm>
          <a:prstGeom prst="rect">
            <a:avLst/>
          </a:prstGeom>
        </p:spPr>
        <p:txBody>
          <a:bodyPr lIns="0" tIns="0" rIns="0" bIns="0" rtlCol="0" anchor="t">
            <a:spAutoFit/>
          </a:bodyPr>
          <a:lstStyle/>
          <a:p>
            <a:pPr algn="l">
              <a:lnSpc>
                <a:spcPts val="3499"/>
              </a:lnSpc>
              <a:spcBef>
                <a:spcPct val="0"/>
              </a:spcBef>
            </a:pPr>
            <a:r>
              <a:rPr lang="en-GB" sz="2499" dirty="0">
                <a:solidFill>
                  <a:srgbClr val="000000"/>
                </a:solidFill>
                <a:latin typeface="Iskoola Pota" panose="020B0502040204020203" pitchFamily="34" charset="0"/>
                <a:ea typeface="Klein"/>
                <a:cs typeface="Iskoola Pota" panose="020B0502040204020203" pitchFamily="34" charset="0"/>
                <a:sym typeface="Klein"/>
              </a:rPr>
              <a:t>This class is a Page Object that represents the Login page of the OrangeHRM application. It encapsulates the locators for the username, password, and login button elements. The class provides a reusable login() method to streamline the process of entering credentials and submitting the form. It also contains methods to verify the outcome of a login attempt, either by confirming a successful login or by capturing any error messages that are displayed.</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4" name="Group 14"/>
          <p:cNvGrpSpPr/>
          <p:nvPr/>
        </p:nvGrpSpPr>
        <p:grpSpPr>
          <a:xfrm>
            <a:off x="841106" y="4877990"/>
            <a:ext cx="13232980" cy="2044853"/>
            <a:chOff x="-127297" y="-1364784"/>
            <a:chExt cx="17643974" cy="2726471"/>
          </a:xfrm>
        </p:grpSpPr>
        <p:sp>
          <p:nvSpPr>
            <p:cNvPr id="15" name="TextBox 15"/>
            <p:cNvSpPr txBox="1"/>
            <p:nvPr/>
          </p:nvSpPr>
          <p:spPr>
            <a:xfrm>
              <a:off x="-127297" y="-1364784"/>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DashboardPage.java</a:t>
              </a:r>
            </a:p>
          </p:txBody>
        </p:sp>
        <p:sp>
          <p:nvSpPr>
            <p:cNvPr id="16" name="TextBox 16"/>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21" name="TextBox 20">
            <a:extLst>
              <a:ext uri="{FF2B5EF4-FFF2-40B4-BE49-F238E27FC236}">
                <a16:creationId xmlns:a16="http://schemas.microsoft.com/office/drawing/2014/main" id="{3816BF46-2907-0C2A-BC84-EF6766496BD8}"/>
              </a:ext>
            </a:extLst>
          </p:cNvPr>
          <p:cNvSpPr txBox="1"/>
          <p:nvPr/>
        </p:nvSpPr>
        <p:spPr>
          <a:xfrm>
            <a:off x="841106" y="5722374"/>
            <a:ext cx="12839887" cy="2677656"/>
          </a:xfrm>
          <a:prstGeom prst="rect">
            <a:avLst/>
          </a:prstGeom>
          <a:noFill/>
        </p:spPr>
        <p:txBody>
          <a:bodyPr wrap="square" rtlCol="0">
            <a:spAutoFit/>
          </a:bodyPr>
          <a:lstStyle/>
          <a:p>
            <a:r>
              <a:rPr lang="en-GB" sz="2800" dirty="0">
                <a:latin typeface="Iskoola Pota" panose="020B0502040204020203" pitchFamily="34" charset="0"/>
                <a:cs typeface="Iskoola Pota" panose="020B0502040204020203" pitchFamily="34" charset="0"/>
              </a:rPr>
              <a:t>This </a:t>
            </a:r>
            <a:r>
              <a:rPr lang="en-GB" sz="2800" dirty="0" err="1">
                <a:latin typeface="Iskoola Pota" panose="020B0502040204020203" pitchFamily="34" charset="0"/>
                <a:cs typeface="Iskoola Pota" panose="020B0502040204020203" pitchFamily="34" charset="0"/>
              </a:rPr>
              <a:t>DashboardPage</a:t>
            </a:r>
            <a:r>
              <a:rPr lang="en-GB" sz="2800" dirty="0">
                <a:latin typeface="Iskoola Pota" panose="020B0502040204020203" pitchFamily="34" charset="0"/>
                <a:cs typeface="Iskoola Pota" panose="020B0502040204020203" pitchFamily="34" charset="0"/>
              </a:rPr>
              <a:t> class is a Page Object representing the main screen that appears after a successful login. It encapsulates the locators for key elements like the user menu and the logout button. The class provides essential methods to verify the user's logged-in status by checking for the visibility of the user menu. It also includes the functionality to perform a complete logout action, ensuring the application has successfully returned to the login page.</a:t>
            </a:r>
            <a:endParaRPr lang="en-IN" sz="2800" dirty="0">
              <a:latin typeface="Iskoola Pota" panose="020B0502040204020203" pitchFamily="34" charset="0"/>
              <a:cs typeface="Iskoola Pota" panose="020B050204020402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0C0FF-2253-43E1-A36D-85EF3BF2924E}"/>
              </a:ext>
            </a:extLst>
          </p:cNvPr>
          <p:cNvPicPr>
            <a:picLocks noChangeAspect="1"/>
          </p:cNvPicPr>
          <p:nvPr/>
        </p:nvPicPr>
        <p:blipFill>
          <a:blip r:embed="rId2"/>
          <a:stretch>
            <a:fillRect/>
          </a:stretch>
        </p:blipFill>
        <p:spPr>
          <a:xfrm>
            <a:off x="537929" y="3274141"/>
            <a:ext cx="8430002" cy="4738030"/>
          </a:xfrm>
          <a:prstGeom prst="rect">
            <a:avLst/>
          </a:prstGeom>
        </p:spPr>
      </p:pic>
      <p:pic>
        <p:nvPicPr>
          <p:cNvPr id="5" name="Picture 4">
            <a:extLst>
              <a:ext uri="{FF2B5EF4-FFF2-40B4-BE49-F238E27FC236}">
                <a16:creationId xmlns:a16="http://schemas.microsoft.com/office/drawing/2014/main" id="{2D290B13-397F-88BB-F4A2-317AC8084B01}"/>
              </a:ext>
            </a:extLst>
          </p:cNvPr>
          <p:cNvPicPr>
            <a:picLocks noChangeAspect="1"/>
          </p:cNvPicPr>
          <p:nvPr/>
        </p:nvPicPr>
        <p:blipFill>
          <a:blip r:embed="rId3"/>
          <a:stretch>
            <a:fillRect/>
          </a:stretch>
        </p:blipFill>
        <p:spPr>
          <a:xfrm>
            <a:off x="9460084" y="3274141"/>
            <a:ext cx="8430001" cy="4738030"/>
          </a:xfrm>
          <a:prstGeom prst="rect">
            <a:avLst/>
          </a:prstGeom>
        </p:spPr>
      </p:pic>
      <p:sp>
        <p:nvSpPr>
          <p:cNvPr id="7" name="TextBox 6">
            <a:extLst>
              <a:ext uri="{FF2B5EF4-FFF2-40B4-BE49-F238E27FC236}">
                <a16:creationId xmlns:a16="http://schemas.microsoft.com/office/drawing/2014/main" id="{388504C4-20EE-356E-497D-16B546D267DB}"/>
              </a:ext>
            </a:extLst>
          </p:cNvPr>
          <p:cNvSpPr txBox="1"/>
          <p:nvPr/>
        </p:nvSpPr>
        <p:spPr>
          <a:xfrm>
            <a:off x="537929" y="2529074"/>
            <a:ext cx="9151374"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Login.java</a:t>
            </a:r>
          </a:p>
        </p:txBody>
      </p:sp>
      <p:sp>
        <p:nvSpPr>
          <p:cNvPr id="9" name="TextBox 8">
            <a:extLst>
              <a:ext uri="{FF2B5EF4-FFF2-40B4-BE49-F238E27FC236}">
                <a16:creationId xmlns:a16="http://schemas.microsoft.com/office/drawing/2014/main" id="{E9EC8C10-E6F1-36C8-7592-1D762D28323C}"/>
              </a:ext>
            </a:extLst>
          </p:cNvPr>
          <p:cNvSpPr txBox="1"/>
          <p:nvPr/>
        </p:nvSpPr>
        <p:spPr>
          <a:xfrm>
            <a:off x="9460084" y="2529074"/>
            <a:ext cx="9151374"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DashboardPage.java</a:t>
            </a:r>
          </a:p>
        </p:txBody>
      </p:sp>
    </p:spTree>
    <p:extLst>
      <p:ext uri="{BB962C8B-B14F-4D97-AF65-F5344CB8AC3E}">
        <p14:creationId xmlns:p14="http://schemas.microsoft.com/office/powerpoint/2010/main" val="2462578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124173" y="517278"/>
            <a:ext cx="13232980" cy="1028409"/>
            <a:chOff x="0" y="-9525"/>
            <a:chExt cx="17643974" cy="1371212"/>
          </a:xfrm>
        </p:grpSpPr>
        <p:sp>
          <p:nvSpPr>
            <p:cNvPr id="8" name="TextBox 8"/>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AddEmployee.java</a:t>
              </a:r>
            </a:p>
          </p:txBody>
        </p:sp>
        <p:sp>
          <p:nvSpPr>
            <p:cNvPr id="9" name="TextBox 9"/>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0" name="TextBox 10"/>
          <p:cNvSpPr txBox="1"/>
          <p:nvPr/>
        </p:nvSpPr>
        <p:spPr>
          <a:xfrm>
            <a:off x="1028700" y="1211006"/>
            <a:ext cx="15754796" cy="2214709"/>
          </a:xfrm>
          <a:prstGeom prst="rect">
            <a:avLst/>
          </a:prstGeom>
        </p:spPr>
        <p:txBody>
          <a:bodyPr lIns="0" tIns="0" rIns="0" bIns="0" rtlCol="0" anchor="t">
            <a:spAutoFit/>
          </a:bodyPr>
          <a:lstStyle/>
          <a:p>
            <a:pPr marL="269874" lvl="1" algn="l">
              <a:lnSpc>
                <a:spcPts val="3499"/>
              </a:lnSpc>
            </a:pPr>
            <a:r>
              <a:rPr lang="en-GB" sz="2499" dirty="0">
                <a:solidFill>
                  <a:srgbClr val="000000"/>
                </a:solidFill>
                <a:latin typeface="Iskoola Pota" panose="020B0502040204020203" pitchFamily="34" charset="0"/>
                <a:ea typeface="Klein"/>
                <a:cs typeface="Iskoola Pota" panose="020B0502040204020203" pitchFamily="34" charset="0"/>
                <a:sym typeface="Klein"/>
              </a:rPr>
              <a:t>This Page Object class represents the Add Employee page found within the PIM (Personal Information Management) module. It encapsulates all the necessary functionality for this page, providing reusable methods to automate the process of filling out employee details—such as first name, middle name, last name, and employee ID—and saving them to the system. The class also includes a verification method that confirms a new employee has been added successfully by checking for the appearance of a success message.</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1" name="Group 11"/>
          <p:cNvGrpSpPr/>
          <p:nvPr/>
        </p:nvGrpSpPr>
        <p:grpSpPr>
          <a:xfrm>
            <a:off x="1124173" y="3859444"/>
            <a:ext cx="13232980" cy="1590222"/>
            <a:chOff x="0" y="-758609"/>
            <a:chExt cx="17643974" cy="2120296"/>
          </a:xfrm>
        </p:grpSpPr>
        <p:sp>
          <p:nvSpPr>
            <p:cNvPr id="12" name="TextBox 12"/>
            <p:cNvSpPr txBox="1"/>
            <p:nvPr/>
          </p:nvSpPr>
          <p:spPr>
            <a:xfrm>
              <a:off x="0" y="-758609"/>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EmployeePage.java</a:t>
              </a:r>
            </a:p>
          </p:txBody>
        </p:sp>
        <p:sp>
          <p:nvSpPr>
            <p:cNvPr id="13" name="TextBox 13"/>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4" name="TextBox 14"/>
          <p:cNvSpPr txBox="1"/>
          <p:nvPr/>
        </p:nvSpPr>
        <p:spPr>
          <a:xfrm>
            <a:off x="1028700" y="4595394"/>
            <a:ext cx="14860191" cy="2214709"/>
          </a:xfrm>
          <a:prstGeom prst="rect">
            <a:avLst/>
          </a:prstGeom>
        </p:spPr>
        <p:txBody>
          <a:bodyPr lIns="0" tIns="0" rIns="0" bIns="0" rtlCol="0" anchor="t">
            <a:spAutoFit/>
          </a:bodyPr>
          <a:lstStyle/>
          <a:p>
            <a:pPr marL="269874" lvl="1" algn="l">
              <a:lnSpc>
                <a:spcPts val="3499"/>
              </a:lnSpc>
              <a:spcBef>
                <a:spcPct val="0"/>
              </a:spcBef>
            </a:pPr>
            <a:r>
              <a:rPr lang="en-GB" sz="2499" dirty="0">
                <a:solidFill>
                  <a:srgbClr val="000000"/>
                </a:solidFill>
                <a:latin typeface="Iskoola Pota" panose="020B0502040204020203" pitchFamily="34" charset="0"/>
                <a:ea typeface="Klein"/>
                <a:cs typeface="Iskoola Pota" panose="020B0502040204020203" pitchFamily="34" charset="0"/>
                <a:sym typeface="Klein"/>
              </a:rPr>
              <a:t>This Page Object class represents the Employee Search page, which is located within the PIM (Personal Information Management) module. It provides dedicated methods to automate searching for employees using criteria such as their name or ID. Furthermore, the class includes essential verification logic to confirm the outcome of a search, allowing tests to check whether records were successfully found or if a "no records found" message was correctly displayed.</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5" name="Group 15"/>
          <p:cNvGrpSpPr/>
          <p:nvPr/>
        </p:nvGrpSpPr>
        <p:grpSpPr>
          <a:xfrm>
            <a:off x="1124173" y="6959302"/>
            <a:ext cx="13232980" cy="927362"/>
            <a:chOff x="0" y="125204"/>
            <a:chExt cx="17643974" cy="1236483"/>
          </a:xfrm>
        </p:grpSpPr>
        <p:sp>
          <p:nvSpPr>
            <p:cNvPr id="16" name="TextBox 16"/>
            <p:cNvSpPr txBox="1"/>
            <p:nvPr/>
          </p:nvSpPr>
          <p:spPr>
            <a:xfrm>
              <a:off x="0" y="125204"/>
              <a:ext cx="17643974" cy="708026"/>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SystemUsersPage.java</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8" name="TextBox 18"/>
          <p:cNvSpPr txBox="1"/>
          <p:nvPr/>
        </p:nvSpPr>
        <p:spPr>
          <a:xfrm>
            <a:off x="1028700" y="7612713"/>
            <a:ext cx="16540014" cy="2663550"/>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GB" sz="2499" dirty="0">
                <a:solidFill>
                  <a:srgbClr val="000000"/>
                </a:solidFill>
                <a:latin typeface="Iskoola Pota" panose="020B0502040204020203" pitchFamily="34" charset="0"/>
                <a:ea typeface="Klein"/>
                <a:cs typeface="Iskoola Pota" panose="020B0502040204020203" pitchFamily="34" charset="0"/>
                <a:sym typeface="Klein"/>
              </a:rPr>
              <a:t>This Page Object class represents the System Users page, where administrative users can be added and managed. It encapsulates the complete user creation workflow, starting with methods to navigate through the required menu structure: Admin &gt; User Management &gt; Users &gt; Add User. The class provides functionality to automate filling out the "Add User" form with all necessary details, including user role, employee name, username, status, and password. Finally, it includes verification methods to check the outcome of the save operation by capturing and asserting the success or error messages displayed on the page.</a:t>
            </a: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1E4CB-FC34-F070-3EEE-B092E1AC392B}"/>
              </a:ext>
            </a:extLst>
          </p:cNvPr>
          <p:cNvPicPr>
            <a:picLocks noChangeAspect="1"/>
          </p:cNvPicPr>
          <p:nvPr/>
        </p:nvPicPr>
        <p:blipFill>
          <a:blip r:embed="rId2"/>
          <a:stretch>
            <a:fillRect/>
          </a:stretch>
        </p:blipFill>
        <p:spPr>
          <a:xfrm>
            <a:off x="1157359" y="1740308"/>
            <a:ext cx="5517291" cy="3100959"/>
          </a:xfrm>
          <a:prstGeom prst="rect">
            <a:avLst/>
          </a:prstGeom>
        </p:spPr>
      </p:pic>
      <p:pic>
        <p:nvPicPr>
          <p:cNvPr id="7" name="Picture 6">
            <a:extLst>
              <a:ext uri="{FF2B5EF4-FFF2-40B4-BE49-F238E27FC236}">
                <a16:creationId xmlns:a16="http://schemas.microsoft.com/office/drawing/2014/main" id="{606FC6B9-4F82-5FDF-590D-F9A5B639F91A}"/>
              </a:ext>
            </a:extLst>
          </p:cNvPr>
          <p:cNvPicPr>
            <a:picLocks noChangeAspect="1"/>
          </p:cNvPicPr>
          <p:nvPr/>
        </p:nvPicPr>
        <p:blipFill>
          <a:blip r:embed="rId3"/>
          <a:stretch>
            <a:fillRect/>
          </a:stretch>
        </p:blipFill>
        <p:spPr>
          <a:xfrm>
            <a:off x="9416458" y="1740307"/>
            <a:ext cx="5517291" cy="3100959"/>
          </a:xfrm>
          <a:prstGeom prst="rect">
            <a:avLst/>
          </a:prstGeom>
        </p:spPr>
      </p:pic>
      <p:pic>
        <p:nvPicPr>
          <p:cNvPr id="9" name="Picture 8">
            <a:extLst>
              <a:ext uri="{FF2B5EF4-FFF2-40B4-BE49-F238E27FC236}">
                <a16:creationId xmlns:a16="http://schemas.microsoft.com/office/drawing/2014/main" id="{386710D8-4DF4-6624-A231-73BC45E3983A}"/>
              </a:ext>
            </a:extLst>
          </p:cNvPr>
          <p:cNvPicPr>
            <a:picLocks noChangeAspect="1"/>
          </p:cNvPicPr>
          <p:nvPr/>
        </p:nvPicPr>
        <p:blipFill>
          <a:blip r:embed="rId4"/>
          <a:stretch>
            <a:fillRect/>
          </a:stretch>
        </p:blipFill>
        <p:spPr>
          <a:xfrm>
            <a:off x="1183168" y="6696925"/>
            <a:ext cx="5803879" cy="3262034"/>
          </a:xfrm>
          <a:prstGeom prst="rect">
            <a:avLst/>
          </a:prstGeom>
        </p:spPr>
      </p:pic>
      <p:sp>
        <p:nvSpPr>
          <p:cNvPr id="11" name="TextBox 10">
            <a:extLst>
              <a:ext uri="{FF2B5EF4-FFF2-40B4-BE49-F238E27FC236}">
                <a16:creationId xmlns:a16="http://schemas.microsoft.com/office/drawing/2014/main" id="{A547122C-B5F0-655D-DC26-C9FC708D26B1}"/>
              </a:ext>
            </a:extLst>
          </p:cNvPr>
          <p:cNvSpPr txBox="1"/>
          <p:nvPr/>
        </p:nvSpPr>
        <p:spPr>
          <a:xfrm>
            <a:off x="844345" y="686293"/>
            <a:ext cx="9151374"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AddEmployee.java</a:t>
            </a:r>
          </a:p>
        </p:txBody>
      </p:sp>
    </p:spTree>
    <p:extLst>
      <p:ext uri="{BB962C8B-B14F-4D97-AF65-F5344CB8AC3E}">
        <p14:creationId xmlns:p14="http://schemas.microsoft.com/office/powerpoint/2010/main" val="1237973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9BE10-F44D-652E-5F5C-C1B9AC3F6919}"/>
              </a:ext>
            </a:extLst>
          </p:cNvPr>
          <p:cNvPicPr>
            <a:picLocks noChangeAspect="1"/>
          </p:cNvPicPr>
          <p:nvPr/>
        </p:nvPicPr>
        <p:blipFill>
          <a:blip r:embed="rId2"/>
          <a:stretch>
            <a:fillRect/>
          </a:stretch>
        </p:blipFill>
        <p:spPr>
          <a:xfrm>
            <a:off x="1850534" y="2521973"/>
            <a:ext cx="5805937" cy="3263191"/>
          </a:xfrm>
          <a:prstGeom prst="rect">
            <a:avLst/>
          </a:prstGeom>
        </p:spPr>
      </p:pic>
      <p:pic>
        <p:nvPicPr>
          <p:cNvPr id="5" name="Picture 4">
            <a:extLst>
              <a:ext uri="{FF2B5EF4-FFF2-40B4-BE49-F238E27FC236}">
                <a16:creationId xmlns:a16="http://schemas.microsoft.com/office/drawing/2014/main" id="{F8DFBF31-E645-6154-0987-FB7500E18427}"/>
              </a:ext>
            </a:extLst>
          </p:cNvPr>
          <p:cNvPicPr>
            <a:picLocks noChangeAspect="1"/>
          </p:cNvPicPr>
          <p:nvPr/>
        </p:nvPicPr>
        <p:blipFill>
          <a:blip r:embed="rId3"/>
          <a:stretch>
            <a:fillRect/>
          </a:stretch>
        </p:blipFill>
        <p:spPr>
          <a:xfrm>
            <a:off x="8634792" y="2521972"/>
            <a:ext cx="5805939" cy="3263192"/>
          </a:xfrm>
          <a:prstGeom prst="rect">
            <a:avLst/>
          </a:prstGeom>
        </p:spPr>
      </p:pic>
      <p:pic>
        <p:nvPicPr>
          <p:cNvPr id="7" name="Picture 6">
            <a:extLst>
              <a:ext uri="{FF2B5EF4-FFF2-40B4-BE49-F238E27FC236}">
                <a16:creationId xmlns:a16="http://schemas.microsoft.com/office/drawing/2014/main" id="{55FCA98B-49A5-6F6C-2BCF-192AD5060D3A}"/>
              </a:ext>
            </a:extLst>
          </p:cNvPr>
          <p:cNvPicPr>
            <a:picLocks noChangeAspect="1"/>
          </p:cNvPicPr>
          <p:nvPr/>
        </p:nvPicPr>
        <p:blipFill>
          <a:blip r:embed="rId4"/>
          <a:stretch>
            <a:fillRect/>
          </a:stretch>
        </p:blipFill>
        <p:spPr>
          <a:xfrm>
            <a:off x="1835786" y="6130804"/>
            <a:ext cx="5820685" cy="3268445"/>
          </a:xfrm>
          <a:prstGeom prst="rect">
            <a:avLst/>
          </a:prstGeom>
        </p:spPr>
      </p:pic>
      <p:sp>
        <p:nvSpPr>
          <p:cNvPr id="9" name="TextBox 8">
            <a:extLst>
              <a:ext uri="{FF2B5EF4-FFF2-40B4-BE49-F238E27FC236}">
                <a16:creationId xmlns:a16="http://schemas.microsoft.com/office/drawing/2014/main" id="{75401F98-5DE7-17BD-A2CB-E18D03A026CC}"/>
              </a:ext>
            </a:extLst>
          </p:cNvPr>
          <p:cNvSpPr txBox="1"/>
          <p:nvPr/>
        </p:nvSpPr>
        <p:spPr>
          <a:xfrm>
            <a:off x="2053712" y="1290209"/>
            <a:ext cx="9151374"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EmployeePage.java</a:t>
            </a:r>
          </a:p>
        </p:txBody>
      </p:sp>
    </p:spTree>
    <p:extLst>
      <p:ext uri="{BB962C8B-B14F-4D97-AF65-F5344CB8AC3E}">
        <p14:creationId xmlns:p14="http://schemas.microsoft.com/office/powerpoint/2010/main" val="760917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C3298-ACA3-CB83-BF40-94F3C8BA39ED}"/>
              </a:ext>
            </a:extLst>
          </p:cNvPr>
          <p:cNvSpPr txBox="1"/>
          <p:nvPr/>
        </p:nvSpPr>
        <p:spPr>
          <a:xfrm>
            <a:off x="733731" y="239265"/>
            <a:ext cx="8259097" cy="1200329"/>
          </a:xfrm>
          <a:prstGeom prst="rect">
            <a:avLst/>
          </a:prstGeom>
          <a:noFill/>
        </p:spPr>
        <p:txBody>
          <a:bodyPr wrap="square" rtlCol="0">
            <a:spAutoFit/>
          </a:bodyPr>
          <a:lstStyle/>
          <a:p>
            <a:r>
              <a:rPr lang="en-IN" sz="7200" dirty="0">
                <a:latin typeface="Iskoola Pota" panose="020B0502040204020203" pitchFamily="34" charset="0"/>
                <a:cs typeface="Iskoola Pota" panose="020B0502040204020203" pitchFamily="34" charset="0"/>
              </a:rPr>
              <a:t>Agenda</a:t>
            </a:r>
          </a:p>
        </p:txBody>
      </p:sp>
      <p:sp>
        <p:nvSpPr>
          <p:cNvPr id="4" name="TextBox 3">
            <a:extLst>
              <a:ext uri="{FF2B5EF4-FFF2-40B4-BE49-F238E27FC236}">
                <a16:creationId xmlns:a16="http://schemas.microsoft.com/office/drawing/2014/main" id="{F791FB05-560F-9330-D2D3-E0796EFFC8F2}"/>
              </a:ext>
            </a:extLst>
          </p:cNvPr>
          <p:cNvSpPr txBox="1"/>
          <p:nvPr/>
        </p:nvSpPr>
        <p:spPr>
          <a:xfrm>
            <a:off x="2625212" y="1961536"/>
            <a:ext cx="8723671" cy="7294305"/>
          </a:xfrm>
          <a:prstGeom prst="rect">
            <a:avLst/>
          </a:prstGeom>
          <a:noFill/>
        </p:spPr>
        <p:txBody>
          <a:bodyPr wrap="square" rtlCol="0">
            <a:spAutoFit/>
          </a:bodyPr>
          <a:lstStyle/>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Project Structure</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Feature files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Runner Class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StepDefinitions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POM</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Utility class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Base class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Extent Reports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Project config</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Report class</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GIT</a:t>
            </a:r>
          </a:p>
          <a:p>
            <a:pPr marL="285750" indent="-285750">
              <a:buFont typeface="Arial" panose="020B0604020202020204" pitchFamily="34" charset="0"/>
              <a:buChar char="•"/>
            </a:pPr>
            <a:r>
              <a:rPr lang="en-IN" sz="3600" dirty="0">
                <a:latin typeface="Iskoola Pota" panose="020B0502040204020203" pitchFamily="34" charset="0"/>
                <a:cs typeface="Iskoola Pota" panose="020B0502040204020203" pitchFamily="34" charset="0"/>
              </a:rPr>
              <a:t>Screenshots</a:t>
            </a:r>
          </a:p>
          <a:p>
            <a:endParaRPr lang="en-IN" sz="3600" dirty="0">
              <a:latin typeface="Iskoola Pota" panose="020B0502040204020203" pitchFamily="34" charset="0"/>
              <a:cs typeface="Iskoola Pota" panose="020B0502040204020203" pitchFamily="34" charset="0"/>
            </a:endParaRPr>
          </a:p>
        </p:txBody>
      </p:sp>
    </p:spTree>
    <p:extLst>
      <p:ext uri="{BB962C8B-B14F-4D97-AF65-F5344CB8AC3E}">
        <p14:creationId xmlns:p14="http://schemas.microsoft.com/office/powerpoint/2010/main" val="732091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A5250D-96A1-F525-A48F-E8A724AB249A}"/>
              </a:ext>
            </a:extLst>
          </p:cNvPr>
          <p:cNvPicPr>
            <a:picLocks noChangeAspect="1"/>
          </p:cNvPicPr>
          <p:nvPr/>
        </p:nvPicPr>
        <p:blipFill>
          <a:blip r:embed="rId2"/>
          <a:stretch>
            <a:fillRect/>
          </a:stretch>
        </p:blipFill>
        <p:spPr>
          <a:xfrm>
            <a:off x="1275348" y="1519082"/>
            <a:ext cx="4441424" cy="2496275"/>
          </a:xfrm>
          <a:prstGeom prst="rect">
            <a:avLst/>
          </a:prstGeom>
        </p:spPr>
      </p:pic>
      <p:pic>
        <p:nvPicPr>
          <p:cNvPr id="5" name="Picture 4">
            <a:extLst>
              <a:ext uri="{FF2B5EF4-FFF2-40B4-BE49-F238E27FC236}">
                <a16:creationId xmlns:a16="http://schemas.microsoft.com/office/drawing/2014/main" id="{A10AFEC7-E276-4ACB-D746-C9FA23B2A0C4}"/>
              </a:ext>
            </a:extLst>
          </p:cNvPr>
          <p:cNvPicPr>
            <a:picLocks noChangeAspect="1"/>
          </p:cNvPicPr>
          <p:nvPr/>
        </p:nvPicPr>
        <p:blipFill>
          <a:blip r:embed="rId3"/>
          <a:stretch>
            <a:fillRect/>
          </a:stretch>
        </p:blipFill>
        <p:spPr>
          <a:xfrm>
            <a:off x="7113567" y="1519082"/>
            <a:ext cx="4453821" cy="2496276"/>
          </a:xfrm>
          <a:prstGeom prst="rect">
            <a:avLst/>
          </a:prstGeom>
        </p:spPr>
      </p:pic>
      <p:pic>
        <p:nvPicPr>
          <p:cNvPr id="7" name="Picture 6">
            <a:extLst>
              <a:ext uri="{FF2B5EF4-FFF2-40B4-BE49-F238E27FC236}">
                <a16:creationId xmlns:a16="http://schemas.microsoft.com/office/drawing/2014/main" id="{33BD25EA-A1C9-39ED-4605-6BA3B602A975}"/>
              </a:ext>
            </a:extLst>
          </p:cNvPr>
          <p:cNvPicPr>
            <a:picLocks noChangeAspect="1"/>
          </p:cNvPicPr>
          <p:nvPr/>
        </p:nvPicPr>
        <p:blipFill>
          <a:blip r:embed="rId4"/>
          <a:stretch>
            <a:fillRect/>
          </a:stretch>
        </p:blipFill>
        <p:spPr>
          <a:xfrm>
            <a:off x="12816700" y="1504259"/>
            <a:ext cx="4453821" cy="2511098"/>
          </a:xfrm>
          <a:prstGeom prst="rect">
            <a:avLst/>
          </a:prstGeom>
        </p:spPr>
      </p:pic>
      <p:pic>
        <p:nvPicPr>
          <p:cNvPr id="9" name="Picture 8">
            <a:extLst>
              <a:ext uri="{FF2B5EF4-FFF2-40B4-BE49-F238E27FC236}">
                <a16:creationId xmlns:a16="http://schemas.microsoft.com/office/drawing/2014/main" id="{459CF7C7-10DB-DC99-3B28-FAC607260B3E}"/>
              </a:ext>
            </a:extLst>
          </p:cNvPr>
          <p:cNvPicPr>
            <a:picLocks noChangeAspect="1"/>
          </p:cNvPicPr>
          <p:nvPr/>
        </p:nvPicPr>
        <p:blipFill>
          <a:blip r:embed="rId5"/>
          <a:stretch>
            <a:fillRect/>
          </a:stretch>
        </p:blipFill>
        <p:spPr>
          <a:xfrm>
            <a:off x="1275348" y="5690560"/>
            <a:ext cx="4441427" cy="2496276"/>
          </a:xfrm>
          <a:prstGeom prst="rect">
            <a:avLst/>
          </a:prstGeom>
        </p:spPr>
      </p:pic>
      <p:pic>
        <p:nvPicPr>
          <p:cNvPr id="11" name="Picture 10">
            <a:extLst>
              <a:ext uri="{FF2B5EF4-FFF2-40B4-BE49-F238E27FC236}">
                <a16:creationId xmlns:a16="http://schemas.microsoft.com/office/drawing/2014/main" id="{99F02483-6AA7-292C-8711-700396B8E654}"/>
              </a:ext>
            </a:extLst>
          </p:cNvPr>
          <p:cNvPicPr>
            <a:picLocks noChangeAspect="1"/>
          </p:cNvPicPr>
          <p:nvPr/>
        </p:nvPicPr>
        <p:blipFill>
          <a:blip r:embed="rId6"/>
          <a:stretch>
            <a:fillRect/>
          </a:stretch>
        </p:blipFill>
        <p:spPr>
          <a:xfrm>
            <a:off x="7113567" y="5690560"/>
            <a:ext cx="4567156" cy="2564560"/>
          </a:xfrm>
          <a:prstGeom prst="rect">
            <a:avLst/>
          </a:prstGeom>
        </p:spPr>
      </p:pic>
      <p:sp>
        <p:nvSpPr>
          <p:cNvPr id="13" name="TextBox 12">
            <a:extLst>
              <a:ext uri="{FF2B5EF4-FFF2-40B4-BE49-F238E27FC236}">
                <a16:creationId xmlns:a16="http://schemas.microsoft.com/office/drawing/2014/main" id="{8FE8DD3A-502B-AA1B-FC06-A2C40F848B6E}"/>
              </a:ext>
            </a:extLst>
          </p:cNvPr>
          <p:cNvSpPr txBox="1"/>
          <p:nvPr/>
        </p:nvSpPr>
        <p:spPr>
          <a:xfrm>
            <a:off x="1275348" y="626531"/>
            <a:ext cx="9151374"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SystemUsersPage.java</a:t>
            </a:r>
          </a:p>
        </p:txBody>
      </p:sp>
    </p:spTree>
    <p:extLst>
      <p:ext uri="{BB962C8B-B14F-4D97-AF65-F5344CB8AC3E}">
        <p14:creationId xmlns:p14="http://schemas.microsoft.com/office/powerpoint/2010/main" val="3664243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841106" y="1132226"/>
            <a:ext cx="13232980" cy="1414823"/>
            <a:chOff x="0" y="-9525"/>
            <a:chExt cx="17643974" cy="1886431"/>
          </a:xfrm>
        </p:grpSpPr>
        <p:sp>
          <p:nvSpPr>
            <p:cNvPr id="8" name="TextBox 8"/>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6000" b="1" dirty="0">
                  <a:solidFill>
                    <a:srgbClr val="2A2E3A"/>
                  </a:solidFill>
                  <a:latin typeface="Iskoola Pota" panose="020B0502040204020203" pitchFamily="34" charset="0"/>
                  <a:ea typeface="Klein Bold"/>
                  <a:cs typeface="Iskoola Pota" panose="020B0502040204020203" pitchFamily="34" charset="0"/>
                  <a:sym typeface="Klein Bold"/>
                </a:rPr>
                <a:t>Utility class</a:t>
              </a:r>
            </a:p>
          </p:txBody>
        </p:sp>
        <p:sp>
          <p:nvSpPr>
            <p:cNvPr id="9" name="TextBox 9"/>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0" name="Group 10"/>
          <p:cNvGrpSpPr/>
          <p:nvPr/>
        </p:nvGrpSpPr>
        <p:grpSpPr>
          <a:xfrm>
            <a:off x="936579" y="2570687"/>
            <a:ext cx="13232980" cy="1028409"/>
            <a:chOff x="0" y="-9525"/>
            <a:chExt cx="17643974" cy="1371212"/>
          </a:xfrm>
        </p:grpSpPr>
        <p:sp>
          <p:nvSpPr>
            <p:cNvPr id="11" name="TextBox 11"/>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ElementUtils.java</a:t>
              </a:r>
            </a:p>
          </p:txBody>
        </p:sp>
        <p:sp>
          <p:nvSpPr>
            <p:cNvPr id="12" name="TextBox 12"/>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3" name="TextBox 13"/>
          <p:cNvSpPr txBox="1"/>
          <p:nvPr/>
        </p:nvSpPr>
        <p:spPr>
          <a:xfrm>
            <a:off x="841106" y="3373369"/>
            <a:ext cx="16980098" cy="1308100"/>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Provides reusable helper methods like type, click, and dropdown selection to simplify Selenium actions.</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Handles waits and visibility checks internally, ensuring tests run smoothly without flaky errors.</a:t>
            </a:r>
          </a:p>
          <a:p>
            <a:pPr algn="l">
              <a:lnSpc>
                <a:spcPts val="3499"/>
              </a:lnSpc>
              <a:spcBef>
                <a:spcPct val="0"/>
              </a:spcBef>
            </a:pPr>
            <a:endParaRPr lang="en-US" sz="2499">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4" name="Group 14"/>
          <p:cNvGrpSpPr/>
          <p:nvPr/>
        </p:nvGrpSpPr>
        <p:grpSpPr>
          <a:xfrm>
            <a:off x="936579" y="4674325"/>
            <a:ext cx="13232980" cy="1028409"/>
            <a:chOff x="0" y="-9525"/>
            <a:chExt cx="17643974" cy="1371212"/>
          </a:xfrm>
        </p:grpSpPr>
        <p:sp>
          <p:nvSpPr>
            <p:cNvPr id="15" name="TextBox 15"/>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ExcelUtils.java</a:t>
              </a:r>
            </a:p>
          </p:txBody>
        </p:sp>
        <p:sp>
          <p:nvSpPr>
            <p:cNvPr id="16" name="TextBox 16"/>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7" name="TextBox 17"/>
          <p:cNvSpPr txBox="1"/>
          <p:nvPr/>
        </p:nvSpPr>
        <p:spPr>
          <a:xfrm>
            <a:off x="936579" y="5481569"/>
            <a:ext cx="14631739" cy="1765868"/>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Provides a utility method to read data from Excel sheets, supporting data-driven testing.</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Simplifies accessing cell values from a given sheet, row, and column.</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Helps maintain separate test data files, making test scripts cleaner and reusable.</a:t>
            </a:r>
          </a:p>
          <a:p>
            <a:pPr algn="l">
              <a:lnSpc>
                <a:spcPts val="3499"/>
              </a:lnSpc>
              <a:spcBef>
                <a:spcPct val="0"/>
              </a:spcBef>
            </a:pPr>
            <a:endParaRPr lang="en-US" sz="2499">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8" name="Group 18"/>
          <p:cNvGrpSpPr/>
          <p:nvPr/>
        </p:nvGrpSpPr>
        <p:grpSpPr>
          <a:xfrm>
            <a:off x="936579" y="719560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PropertyReader.java</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21" name="TextBox 21"/>
          <p:cNvSpPr txBox="1"/>
          <p:nvPr/>
        </p:nvSpPr>
        <p:spPr>
          <a:xfrm>
            <a:off x="936579" y="8027919"/>
            <a:ext cx="17259300" cy="1765868"/>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Loads configuration and locator values from a .properties file, centralizing project settings.</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Provides a simple method to retrieve property values using a key.</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Helps make the automation framework flexible and maintainable without hardcoding URLs, credentials, or other configurations.</a:t>
            </a:r>
          </a:p>
          <a:p>
            <a:pPr algn="l">
              <a:lnSpc>
                <a:spcPts val="3499"/>
              </a:lnSpc>
              <a:spcBef>
                <a:spcPct val="0"/>
              </a:spcBef>
            </a:pPr>
            <a:endParaRPr lang="en-US" sz="2499">
              <a:solidFill>
                <a:srgbClr val="000000"/>
              </a:solidFill>
              <a:latin typeface="Iskoola Pota" panose="020B0502040204020203" pitchFamily="34" charset="0"/>
              <a:ea typeface="Klein"/>
              <a:cs typeface="Iskoola Pota" panose="020B0502040204020203" pitchFamily="34" charset="0"/>
              <a:sym typeface="Klei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A55DEA-D30D-9925-AAF2-7395C0664238}"/>
              </a:ext>
            </a:extLst>
          </p:cNvPr>
          <p:cNvPicPr>
            <a:picLocks noChangeAspect="1"/>
          </p:cNvPicPr>
          <p:nvPr/>
        </p:nvPicPr>
        <p:blipFill>
          <a:blip r:embed="rId2"/>
          <a:stretch>
            <a:fillRect/>
          </a:stretch>
        </p:blipFill>
        <p:spPr>
          <a:xfrm>
            <a:off x="1866758" y="1320472"/>
            <a:ext cx="6092327" cy="3417802"/>
          </a:xfrm>
          <a:prstGeom prst="rect">
            <a:avLst/>
          </a:prstGeom>
        </p:spPr>
      </p:pic>
      <p:pic>
        <p:nvPicPr>
          <p:cNvPr id="5" name="Picture 4">
            <a:extLst>
              <a:ext uri="{FF2B5EF4-FFF2-40B4-BE49-F238E27FC236}">
                <a16:creationId xmlns:a16="http://schemas.microsoft.com/office/drawing/2014/main" id="{E3E55C24-1AE5-942B-DA2E-AC7DAB58AA06}"/>
              </a:ext>
            </a:extLst>
          </p:cNvPr>
          <p:cNvPicPr>
            <a:picLocks noChangeAspect="1"/>
          </p:cNvPicPr>
          <p:nvPr/>
        </p:nvPicPr>
        <p:blipFill>
          <a:blip r:embed="rId3"/>
          <a:stretch>
            <a:fillRect/>
          </a:stretch>
        </p:blipFill>
        <p:spPr>
          <a:xfrm>
            <a:off x="8891907" y="1314119"/>
            <a:ext cx="6092328" cy="3424155"/>
          </a:xfrm>
          <a:prstGeom prst="rect">
            <a:avLst/>
          </a:prstGeom>
        </p:spPr>
      </p:pic>
      <p:pic>
        <p:nvPicPr>
          <p:cNvPr id="7" name="Picture 6">
            <a:extLst>
              <a:ext uri="{FF2B5EF4-FFF2-40B4-BE49-F238E27FC236}">
                <a16:creationId xmlns:a16="http://schemas.microsoft.com/office/drawing/2014/main" id="{9374E4E2-7390-D986-45CF-20D535E4A6FA}"/>
              </a:ext>
            </a:extLst>
          </p:cNvPr>
          <p:cNvPicPr>
            <a:picLocks noChangeAspect="1"/>
          </p:cNvPicPr>
          <p:nvPr/>
        </p:nvPicPr>
        <p:blipFill>
          <a:blip r:embed="rId4"/>
          <a:stretch>
            <a:fillRect/>
          </a:stretch>
        </p:blipFill>
        <p:spPr>
          <a:xfrm>
            <a:off x="2768608" y="5943106"/>
            <a:ext cx="6123299" cy="3422407"/>
          </a:xfrm>
          <a:prstGeom prst="rect">
            <a:avLst/>
          </a:prstGeom>
        </p:spPr>
      </p:pic>
      <p:sp>
        <p:nvSpPr>
          <p:cNvPr id="9" name="TextBox 8">
            <a:extLst>
              <a:ext uri="{FF2B5EF4-FFF2-40B4-BE49-F238E27FC236}">
                <a16:creationId xmlns:a16="http://schemas.microsoft.com/office/drawing/2014/main" id="{03BE7C10-0C43-617F-1A58-FFCC3EA96745}"/>
              </a:ext>
            </a:extLst>
          </p:cNvPr>
          <p:cNvSpPr txBox="1"/>
          <p:nvPr/>
        </p:nvSpPr>
        <p:spPr>
          <a:xfrm>
            <a:off x="1866758" y="633618"/>
            <a:ext cx="9151620"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 ElementUtils.java</a:t>
            </a:r>
          </a:p>
        </p:txBody>
      </p:sp>
      <p:sp>
        <p:nvSpPr>
          <p:cNvPr id="11" name="TextBox 10">
            <a:extLst>
              <a:ext uri="{FF2B5EF4-FFF2-40B4-BE49-F238E27FC236}">
                <a16:creationId xmlns:a16="http://schemas.microsoft.com/office/drawing/2014/main" id="{893DC511-B3CB-64B7-87F2-C0FDEEE3A8C6}"/>
              </a:ext>
            </a:extLst>
          </p:cNvPr>
          <p:cNvSpPr txBox="1"/>
          <p:nvPr/>
        </p:nvSpPr>
        <p:spPr>
          <a:xfrm>
            <a:off x="8891907" y="633618"/>
            <a:ext cx="9151374"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ExcelUtils.java</a:t>
            </a:r>
          </a:p>
        </p:txBody>
      </p:sp>
      <p:sp>
        <p:nvSpPr>
          <p:cNvPr id="13" name="TextBox 12">
            <a:extLst>
              <a:ext uri="{FF2B5EF4-FFF2-40B4-BE49-F238E27FC236}">
                <a16:creationId xmlns:a16="http://schemas.microsoft.com/office/drawing/2014/main" id="{287C4693-C2D8-B023-5808-5EBAC6B47DD4}"/>
              </a:ext>
            </a:extLst>
          </p:cNvPr>
          <p:cNvSpPr txBox="1"/>
          <p:nvPr/>
        </p:nvSpPr>
        <p:spPr>
          <a:xfrm>
            <a:off x="2786697" y="5275607"/>
            <a:ext cx="9151374"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PropertyReader.java</a:t>
            </a:r>
          </a:p>
        </p:txBody>
      </p:sp>
    </p:spTree>
    <p:extLst>
      <p:ext uri="{BB962C8B-B14F-4D97-AF65-F5344CB8AC3E}">
        <p14:creationId xmlns:p14="http://schemas.microsoft.com/office/powerpoint/2010/main" val="2464645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841106" y="2124564"/>
            <a:ext cx="12839887" cy="438903"/>
          </a:xfrm>
          <a:prstGeom prst="rect">
            <a:avLst/>
          </a:prstGeom>
        </p:spPr>
        <p:txBody>
          <a:bodyPr lIns="0" tIns="0" rIns="0" bIns="0" rtlCol="0" anchor="t">
            <a:spAutoFit/>
          </a:bodyPr>
          <a:lstStyle/>
          <a:p>
            <a:pPr algn="l">
              <a:lnSpc>
                <a:spcPts val="3602"/>
              </a:lnSpc>
            </a:pPr>
            <a:endParaRPr sz="2800">
              <a:latin typeface="Iskoola Pota" panose="020B0502040204020203" pitchFamily="34" charset="0"/>
              <a:cs typeface="Iskoola Pota" panose="020B0502040204020203" pitchFamily="34" charset="0"/>
            </a:endParaRPr>
          </a:p>
        </p:txBody>
      </p:sp>
      <p:grpSp>
        <p:nvGrpSpPr>
          <p:cNvPr id="8" name="Group 8"/>
          <p:cNvGrpSpPr/>
          <p:nvPr/>
        </p:nvGrpSpPr>
        <p:grpSpPr>
          <a:xfrm>
            <a:off x="936579" y="624005"/>
            <a:ext cx="13232980" cy="1061816"/>
            <a:chOff x="0" y="-9525"/>
            <a:chExt cx="17643974" cy="1415754"/>
          </a:xfrm>
        </p:grpSpPr>
        <p:sp>
          <p:nvSpPr>
            <p:cNvPr id="9" name="TextBox 9"/>
            <p:cNvSpPr txBox="1"/>
            <p:nvPr/>
          </p:nvSpPr>
          <p:spPr>
            <a:xfrm>
              <a:off x="0" y="-9525"/>
              <a:ext cx="17643974" cy="649324"/>
            </a:xfrm>
            <a:prstGeom prst="rect">
              <a:avLst/>
            </a:prstGeom>
          </p:spPr>
          <p:txBody>
            <a:bodyPr lIns="0" tIns="0" rIns="0" bIns="0" rtlCol="0" anchor="t">
              <a:spAutoFit/>
            </a:bodyPr>
            <a:lstStyle/>
            <a:p>
              <a:pPr algn="l">
                <a:lnSpc>
                  <a:spcPts val="4141"/>
                </a:lnSpc>
              </a:pPr>
              <a:r>
                <a:rPr lang="en-US" sz="2800" b="1" dirty="0">
                  <a:solidFill>
                    <a:srgbClr val="2A2E3A"/>
                  </a:solidFill>
                  <a:latin typeface="Iskoola Pota" panose="020B0502040204020203" pitchFamily="34" charset="0"/>
                  <a:ea typeface="Klein Bold"/>
                  <a:cs typeface="Iskoola Pota" panose="020B0502040204020203" pitchFamily="34" charset="0"/>
                  <a:sym typeface="Klein Bold"/>
                </a:rPr>
                <a:t>ScreenshotUtils.java</a:t>
              </a:r>
            </a:p>
          </p:txBody>
        </p:sp>
        <p:sp>
          <p:nvSpPr>
            <p:cNvPr id="10" name="TextBox 10"/>
            <p:cNvSpPr txBox="1"/>
            <p:nvPr/>
          </p:nvSpPr>
          <p:spPr>
            <a:xfrm>
              <a:off x="0" y="910367"/>
              <a:ext cx="17119850" cy="495862"/>
            </a:xfrm>
            <a:prstGeom prst="rect">
              <a:avLst/>
            </a:prstGeom>
          </p:spPr>
          <p:txBody>
            <a:bodyPr lIns="0" tIns="0" rIns="0" bIns="0" rtlCol="0" anchor="t">
              <a:spAutoFit/>
            </a:bodyPr>
            <a:lstStyle/>
            <a:p>
              <a:pPr algn="l">
                <a:lnSpc>
                  <a:spcPts val="2930"/>
                </a:lnSpc>
              </a:pPr>
              <a:endParaRPr sz="2800">
                <a:latin typeface="Iskoola Pota" panose="020B0502040204020203" pitchFamily="34" charset="0"/>
                <a:cs typeface="Iskoola Pota" panose="020B0502040204020203" pitchFamily="34" charset="0"/>
              </a:endParaRPr>
            </a:p>
          </p:txBody>
        </p:sp>
      </p:grpSp>
      <p:sp>
        <p:nvSpPr>
          <p:cNvPr id="11" name="TextBox 11"/>
          <p:cNvSpPr txBox="1"/>
          <p:nvPr/>
        </p:nvSpPr>
        <p:spPr>
          <a:xfrm>
            <a:off x="638990" y="1236501"/>
            <a:ext cx="16807904" cy="1326966"/>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800" dirty="0">
                <a:solidFill>
                  <a:srgbClr val="000000"/>
                </a:solidFill>
                <a:latin typeface="Iskoola Pota" panose="020B0502040204020203" pitchFamily="34" charset="0"/>
                <a:ea typeface="Klein"/>
                <a:cs typeface="Iskoola Pota" panose="020B0502040204020203" pitchFamily="34" charset="0"/>
                <a:sym typeface="Klein"/>
              </a:rPr>
              <a:t>Captures screenshots of the current browser window during test execution.</a:t>
            </a:r>
          </a:p>
          <a:p>
            <a:pPr marL="539749" lvl="1" indent="-269875" algn="l">
              <a:lnSpc>
                <a:spcPts val="3499"/>
              </a:lnSpc>
              <a:spcBef>
                <a:spcPct val="0"/>
              </a:spcBef>
              <a:buFont typeface="Arial"/>
              <a:buChar char="•"/>
            </a:pPr>
            <a:r>
              <a:rPr lang="en-US" sz="2800" dirty="0">
                <a:solidFill>
                  <a:srgbClr val="000000"/>
                </a:solidFill>
                <a:latin typeface="Iskoola Pota" panose="020B0502040204020203" pitchFamily="34" charset="0"/>
                <a:ea typeface="Klein"/>
                <a:cs typeface="Iskoola Pota" panose="020B0502040204020203" pitchFamily="34" charset="0"/>
                <a:sym typeface="Klein"/>
              </a:rPr>
              <a:t>Saves screenshots in a designated folder defined in the configuration file, with a default fallback path.</a:t>
            </a:r>
          </a:p>
          <a:p>
            <a:pPr algn="l">
              <a:lnSpc>
                <a:spcPts val="3499"/>
              </a:lnSpc>
              <a:spcBef>
                <a:spcPct val="0"/>
              </a:spcBef>
            </a:pPr>
            <a:endParaRPr lang="en-US" sz="2800" dirty="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2" name="Group 12"/>
          <p:cNvGrpSpPr/>
          <p:nvPr/>
        </p:nvGrpSpPr>
        <p:grpSpPr>
          <a:xfrm>
            <a:off x="936579" y="2924781"/>
            <a:ext cx="13548160" cy="2798192"/>
            <a:chOff x="0" y="910367"/>
            <a:chExt cx="18064214" cy="3730921"/>
          </a:xfrm>
        </p:grpSpPr>
        <p:sp>
          <p:nvSpPr>
            <p:cNvPr id="13" name="TextBox 13"/>
            <p:cNvSpPr txBox="1"/>
            <p:nvPr/>
          </p:nvSpPr>
          <p:spPr>
            <a:xfrm>
              <a:off x="420240" y="3991964"/>
              <a:ext cx="17643974" cy="649324"/>
            </a:xfrm>
            <a:prstGeom prst="rect">
              <a:avLst/>
            </a:prstGeom>
          </p:spPr>
          <p:txBody>
            <a:bodyPr lIns="0" tIns="0" rIns="0" bIns="0" rtlCol="0" anchor="t">
              <a:spAutoFit/>
            </a:bodyPr>
            <a:lstStyle/>
            <a:p>
              <a:pPr algn="l">
                <a:lnSpc>
                  <a:spcPts val="4141"/>
                </a:lnSpc>
              </a:pPr>
              <a:r>
                <a:rPr lang="en-US" sz="2800" b="1" dirty="0">
                  <a:solidFill>
                    <a:srgbClr val="2A2E3A"/>
                  </a:solidFill>
                  <a:latin typeface="Iskoola Pota" panose="020B0502040204020203" pitchFamily="34" charset="0"/>
                  <a:ea typeface="Klein Bold"/>
                  <a:cs typeface="Iskoola Pota" panose="020B0502040204020203" pitchFamily="34" charset="0"/>
                  <a:sym typeface="Klein Bold"/>
                </a:rPr>
                <a:t>WaitUtils.java</a:t>
              </a:r>
            </a:p>
          </p:txBody>
        </p:sp>
        <p:sp>
          <p:nvSpPr>
            <p:cNvPr id="14" name="TextBox 14"/>
            <p:cNvSpPr txBox="1"/>
            <p:nvPr/>
          </p:nvSpPr>
          <p:spPr>
            <a:xfrm>
              <a:off x="0" y="910367"/>
              <a:ext cx="17119850" cy="495862"/>
            </a:xfrm>
            <a:prstGeom prst="rect">
              <a:avLst/>
            </a:prstGeom>
          </p:spPr>
          <p:txBody>
            <a:bodyPr lIns="0" tIns="0" rIns="0" bIns="0" rtlCol="0" anchor="t">
              <a:spAutoFit/>
            </a:bodyPr>
            <a:lstStyle/>
            <a:p>
              <a:pPr algn="l">
                <a:lnSpc>
                  <a:spcPts val="2930"/>
                </a:lnSpc>
              </a:pPr>
              <a:endParaRPr sz="2800">
                <a:latin typeface="Iskoola Pota" panose="020B0502040204020203" pitchFamily="34" charset="0"/>
                <a:cs typeface="Iskoola Pota" panose="020B0502040204020203" pitchFamily="34" charset="0"/>
              </a:endParaRPr>
            </a:p>
          </p:txBody>
        </p:sp>
      </p:grpSp>
      <p:sp>
        <p:nvSpPr>
          <p:cNvPr id="15" name="TextBox 15"/>
          <p:cNvSpPr txBox="1"/>
          <p:nvPr/>
        </p:nvSpPr>
        <p:spPr>
          <a:xfrm>
            <a:off x="638990" y="5969191"/>
            <a:ext cx="14054286" cy="1326966"/>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800" dirty="0">
                <a:solidFill>
                  <a:srgbClr val="000000"/>
                </a:solidFill>
                <a:latin typeface="Iskoola Pota" panose="020B0502040204020203" pitchFamily="34" charset="0"/>
                <a:ea typeface="Klein"/>
                <a:cs typeface="Iskoola Pota" panose="020B0502040204020203" pitchFamily="34" charset="0"/>
                <a:sym typeface="Klein"/>
              </a:rPr>
              <a:t>Provides methods to wait for a single element to be visible before interacting with it.</a:t>
            </a:r>
          </a:p>
          <a:p>
            <a:pPr marL="539749" lvl="1" indent="-269875" algn="l">
              <a:lnSpc>
                <a:spcPts val="3499"/>
              </a:lnSpc>
              <a:spcBef>
                <a:spcPct val="0"/>
              </a:spcBef>
              <a:buFont typeface="Arial"/>
              <a:buChar char="•"/>
            </a:pPr>
            <a:r>
              <a:rPr lang="en-US" sz="2800" dirty="0">
                <a:solidFill>
                  <a:srgbClr val="000000"/>
                </a:solidFill>
                <a:latin typeface="Iskoola Pota" panose="020B0502040204020203" pitchFamily="34" charset="0"/>
                <a:ea typeface="Klein"/>
                <a:cs typeface="Iskoola Pota" panose="020B0502040204020203" pitchFamily="34" charset="0"/>
                <a:sym typeface="Klein"/>
              </a:rPr>
              <a:t>Supports waiting for multiple elements to appear on the page simultaneously.</a:t>
            </a:r>
          </a:p>
          <a:p>
            <a:pPr algn="l">
              <a:lnSpc>
                <a:spcPts val="3499"/>
              </a:lnSpc>
              <a:spcBef>
                <a:spcPct val="0"/>
              </a:spcBef>
            </a:pPr>
            <a:endParaRPr lang="en-US" sz="2800" dirty="0">
              <a:solidFill>
                <a:srgbClr val="000000"/>
              </a:solidFill>
              <a:latin typeface="Iskoola Pota" panose="020B0502040204020203" pitchFamily="34" charset="0"/>
              <a:ea typeface="Klein"/>
              <a:cs typeface="Iskoola Pota" panose="020B0502040204020203" pitchFamily="34" charset="0"/>
              <a:sym typeface="Klein"/>
            </a:endParaRPr>
          </a:p>
        </p:txBody>
      </p:sp>
      <p:pic>
        <p:nvPicPr>
          <p:cNvPr id="3" name="Picture 2">
            <a:extLst>
              <a:ext uri="{FF2B5EF4-FFF2-40B4-BE49-F238E27FC236}">
                <a16:creationId xmlns:a16="http://schemas.microsoft.com/office/drawing/2014/main" id="{0241D496-224E-53DE-C48C-3363BAF3C258}"/>
              </a:ext>
            </a:extLst>
          </p:cNvPr>
          <p:cNvPicPr>
            <a:picLocks noChangeAspect="1"/>
          </p:cNvPicPr>
          <p:nvPr/>
        </p:nvPicPr>
        <p:blipFill>
          <a:blip r:embed="rId2"/>
          <a:stretch>
            <a:fillRect/>
          </a:stretch>
        </p:blipFill>
        <p:spPr>
          <a:xfrm>
            <a:off x="4326936" y="2464357"/>
            <a:ext cx="4716006" cy="2638308"/>
          </a:xfrm>
          <a:prstGeom prst="rect">
            <a:avLst/>
          </a:prstGeom>
        </p:spPr>
      </p:pic>
      <p:pic>
        <p:nvPicPr>
          <p:cNvPr id="5" name="Picture 4">
            <a:extLst>
              <a:ext uri="{FF2B5EF4-FFF2-40B4-BE49-F238E27FC236}">
                <a16:creationId xmlns:a16="http://schemas.microsoft.com/office/drawing/2014/main" id="{ACA1AED4-7CFA-43C6-4B3E-CB347EABD023}"/>
              </a:ext>
            </a:extLst>
          </p:cNvPr>
          <p:cNvPicPr>
            <a:picLocks noChangeAspect="1"/>
          </p:cNvPicPr>
          <p:nvPr/>
        </p:nvPicPr>
        <p:blipFill>
          <a:blip r:embed="rId3"/>
          <a:stretch>
            <a:fillRect/>
          </a:stretch>
        </p:blipFill>
        <p:spPr>
          <a:xfrm>
            <a:off x="4092290" y="7041967"/>
            <a:ext cx="5435168" cy="3037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841106" y="1132226"/>
            <a:ext cx="13232980" cy="1470671"/>
            <a:chOff x="0" y="-9525"/>
            <a:chExt cx="17643974" cy="1960895"/>
          </a:xfrm>
        </p:grpSpPr>
        <p:sp>
          <p:nvSpPr>
            <p:cNvPr id="8" name="TextBox 8"/>
            <p:cNvSpPr txBox="1"/>
            <p:nvPr/>
          </p:nvSpPr>
          <p:spPr>
            <a:xfrm>
              <a:off x="0" y="-9525"/>
              <a:ext cx="17643974" cy="1013270"/>
            </a:xfrm>
            <a:prstGeom prst="rect">
              <a:avLst/>
            </a:prstGeom>
          </p:spPr>
          <p:txBody>
            <a:bodyPr lIns="0" tIns="0" rIns="0" bIns="0" rtlCol="0" anchor="t">
              <a:spAutoFit/>
            </a:bodyPr>
            <a:lstStyle/>
            <a:p>
              <a:pPr algn="l">
                <a:lnSpc>
                  <a:spcPts val="6781"/>
                </a:lnSpc>
              </a:pPr>
              <a:r>
                <a:rPr lang="en-US" sz="3200" b="1" dirty="0">
                  <a:solidFill>
                    <a:srgbClr val="2A2E3A"/>
                  </a:solidFill>
                  <a:latin typeface="Iskoola Pota" panose="020B0502040204020203" pitchFamily="34" charset="0"/>
                  <a:ea typeface="Klein Bold"/>
                  <a:cs typeface="Iskoola Pota" panose="020B0502040204020203" pitchFamily="34" charset="0"/>
                  <a:sym typeface="Klein Bold"/>
                </a:rPr>
                <a:t>Base class</a:t>
              </a:r>
            </a:p>
          </p:txBody>
        </p:sp>
        <p:sp>
          <p:nvSpPr>
            <p:cNvPr id="9" name="TextBox 9"/>
            <p:cNvSpPr txBox="1"/>
            <p:nvPr/>
          </p:nvSpPr>
          <p:spPr>
            <a:xfrm>
              <a:off x="0" y="1335817"/>
              <a:ext cx="17119850" cy="615553"/>
            </a:xfrm>
            <a:prstGeom prst="rect">
              <a:avLst/>
            </a:prstGeom>
          </p:spPr>
          <p:txBody>
            <a:bodyPr lIns="0" tIns="0" rIns="0" bIns="0" rtlCol="0" anchor="t">
              <a:spAutoFit/>
            </a:bodyPr>
            <a:lstStyle/>
            <a:p>
              <a:pPr algn="l">
                <a:lnSpc>
                  <a:spcPts val="3602"/>
                </a:lnSpc>
              </a:pPr>
              <a:endParaRPr sz="3200">
                <a:latin typeface="Iskoola Pota" panose="020B0502040204020203" pitchFamily="34" charset="0"/>
                <a:cs typeface="Iskoola Pota" panose="020B0502040204020203" pitchFamily="34" charset="0"/>
              </a:endParaRPr>
            </a:p>
          </p:txBody>
        </p:sp>
      </p:grpSp>
      <p:grpSp>
        <p:nvGrpSpPr>
          <p:cNvPr id="10" name="Group 10"/>
          <p:cNvGrpSpPr/>
          <p:nvPr/>
        </p:nvGrpSpPr>
        <p:grpSpPr>
          <a:xfrm>
            <a:off x="936579" y="2570687"/>
            <a:ext cx="13232980" cy="1074767"/>
            <a:chOff x="0" y="-9525"/>
            <a:chExt cx="17643974" cy="1433023"/>
          </a:xfrm>
        </p:grpSpPr>
        <p:sp>
          <p:nvSpPr>
            <p:cNvPr id="11" name="TextBox 11"/>
            <p:cNvSpPr txBox="1"/>
            <p:nvPr/>
          </p:nvSpPr>
          <p:spPr>
            <a:xfrm>
              <a:off x="0" y="-9525"/>
              <a:ext cx="17643974" cy="667020"/>
            </a:xfrm>
            <a:prstGeom prst="rect">
              <a:avLst/>
            </a:prstGeom>
          </p:spPr>
          <p:txBody>
            <a:bodyPr lIns="0" tIns="0" rIns="0" bIns="0" rtlCol="0" anchor="t">
              <a:spAutoFit/>
            </a:bodyPr>
            <a:lstStyle/>
            <a:p>
              <a:pPr algn="l">
                <a:lnSpc>
                  <a:spcPts val="4141"/>
                </a:lnSpc>
              </a:pPr>
              <a:r>
                <a:rPr lang="en-US" sz="3200" b="1" dirty="0">
                  <a:solidFill>
                    <a:srgbClr val="2A2E3A"/>
                  </a:solidFill>
                  <a:latin typeface="Iskoola Pota" panose="020B0502040204020203" pitchFamily="34" charset="0"/>
                  <a:ea typeface="Klein Bold"/>
                  <a:cs typeface="Iskoola Pota" panose="020B0502040204020203" pitchFamily="34" charset="0"/>
                  <a:sym typeface="Klein Bold"/>
                </a:rPr>
                <a:t>BaseTest.java</a:t>
              </a:r>
            </a:p>
          </p:txBody>
        </p:sp>
        <p:sp>
          <p:nvSpPr>
            <p:cNvPr id="12" name="TextBox 12"/>
            <p:cNvSpPr txBox="1"/>
            <p:nvPr/>
          </p:nvSpPr>
          <p:spPr>
            <a:xfrm>
              <a:off x="0" y="910366"/>
              <a:ext cx="17119850" cy="513132"/>
            </a:xfrm>
            <a:prstGeom prst="rect">
              <a:avLst/>
            </a:prstGeom>
          </p:spPr>
          <p:txBody>
            <a:bodyPr lIns="0" tIns="0" rIns="0" bIns="0" rtlCol="0" anchor="t">
              <a:spAutoFit/>
            </a:bodyPr>
            <a:lstStyle/>
            <a:p>
              <a:pPr algn="l">
                <a:lnSpc>
                  <a:spcPts val="2930"/>
                </a:lnSpc>
              </a:pPr>
              <a:endParaRPr sz="3200">
                <a:latin typeface="Iskoola Pota" panose="020B0502040204020203" pitchFamily="34" charset="0"/>
                <a:cs typeface="Iskoola Pota" panose="020B0502040204020203" pitchFamily="34" charset="0"/>
              </a:endParaRPr>
            </a:p>
          </p:txBody>
        </p:sp>
      </p:grpSp>
      <p:sp>
        <p:nvSpPr>
          <p:cNvPr id="13" name="TextBox 13"/>
          <p:cNvSpPr txBox="1"/>
          <p:nvPr/>
        </p:nvSpPr>
        <p:spPr>
          <a:xfrm>
            <a:off x="841106" y="3373369"/>
            <a:ext cx="17446894" cy="2244204"/>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3200">
                <a:solidFill>
                  <a:srgbClr val="000000"/>
                </a:solidFill>
                <a:latin typeface="Iskoola Pota" panose="020B0502040204020203" pitchFamily="34" charset="0"/>
                <a:ea typeface="Klein"/>
                <a:cs typeface="Iskoola Pota" panose="020B0502040204020203" pitchFamily="34" charset="0"/>
                <a:sym typeface="Klein"/>
              </a:rPr>
              <a:t>Provides a setup method to initialize the WebDriver and maximize the browser window before each test method.</a:t>
            </a:r>
          </a:p>
          <a:p>
            <a:pPr marL="539749" lvl="1" indent="-269875" algn="l">
              <a:lnSpc>
                <a:spcPts val="3499"/>
              </a:lnSpc>
              <a:spcBef>
                <a:spcPct val="0"/>
              </a:spcBef>
              <a:buFont typeface="Arial"/>
              <a:buChar char="•"/>
            </a:pPr>
            <a:r>
              <a:rPr lang="en-US" sz="3200">
                <a:solidFill>
                  <a:srgbClr val="000000"/>
                </a:solidFill>
                <a:latin typeface="Iskoola Pota" panose="020B0502040204020203" pitchFamily="34" charset="0"/>
                <a:ea typeface="Klein"/>
                <a:cs typeface="Iskoola Pota" panose="020B0502040204020203" pitchFamily="34" charset="0"/>
                <a:sym typeface="Klein"/>
              </a:rPr>
              <a:t>Ensures proper cleanup by quitting the WebDriver after each test method.</a:t>
            </a:r>
          </a:p>
          <a:p>
            <a:pPr marL="539749" lvl="1" indent="-269875" algn="l">
              <a:lnSpc>
                <a:spcPts val="3499"/>
              </a:lnSpc>
              <a:spcBef>
                <a:spcPct val="0"/>
              </a:spcBef>
              <a:buFont typeface="Arial"/>
              <a:buChar char="•"/>
            </a:pPr>
            <a:r>
              <a:rPr lang="en-US" sz="3200">
                <a:solidFill>
                  <a:srgbClr val="000000"/>
                </a:solidFill>
                <a:latin typeface="Iskoola Pota" panose="020B0502040204020203" pitchFamily="34" charset="0"/>
                <a:ea typeface="Klein"/>
                <a:cs typeface="Iskoola Pota" panose="020B0502040204020203" pitchFamily="34" charset="0"/>
                <a:sym typeface="Klein"/>
              </a:rPr>
              <a:t>Integrates with ExtentReportManager to flush test reports after execution.</a:t>
            </a:r>
          </a:p>
          <a:p>
            <a:pPr algn="l">
              <a:lnSpc>
                <a:spcPts val="3499"/>
              </a:lnSpc>
              <a:spcBef>
                <a:spcPct val="0"/>
              </a:spcBef>
            </a:pPr>
            <a:endParaRPr lang="en-US" sz="3200">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4" name="Group 14"/>
          <p:cNvGrpSpPr/>
          <p:nvPr/>
        </p:nvGrpSpPr>
        <p:grpSpPr>
          <a:xfrm>
            <a:off x="841106" y="5550625"/>
            <a:ext cx="13232980" cy="1074767"/>
            <a:chOff x="0" y="-9525"/>
            <a:chExt cx="17643974" cy="1433023"/>
          </a:xfrm>
        </p:grpSpPr>
        <p:sp>
          <p:nvSpPr>
            <p:cNvPr id="15" name="TextBox 15"/>
            <p:cNvSpPr txBox="1"/>
            <p:nvPr/>
          </p:nvSpPr>
          <p:spPr>
            <a:xfrm>
              <a:off x="0" y="-9525"/>
              <a:ext cx="17643974" cy="667020"/>
            </a:xfrm>
            <a:prstGeom prst="rect">
              <a:avLst/>
            </a:prstGeom>
          </p:spPr>
          <p:txBody>
            <a:bodyPr lIns="0" tIns="0" rIns="0" bIns="0" rtlCol="0" anchor="t">
              <a:spAutoFit/>
            </a:bodyPr>
            <a:lstStyle/>
            <a:p>
              <a:pPr algn="l">
                <a:lnSpc>
                  <a:spcPts val="4141"/>
                </a:lnSpc>
              </a:pPr>
              <a:r>
                <a:rPr lang="en-US" sz="3200" b="1">
                  <a:solidFill>
                    <a:srgbClr val="2A2E3A"/>
                  </a:solidFill>
                  <a:latin typeface="Iskoola Pota" panose="020B0502040204020203" pitchFamily="34" charset="0"/>
                  <a:ea typeface="Klein Bold"/>
                  <a:cs typeface="Iskoola Pota" panose="020B0502040204020203" pitchFamily="34" charset="0"/>
                  <a:sym typeface="Klein Bold"/>
                </a:rPr>
                <a:t>DriverFactory.java</a:t>
              </a:r>
            </a:p>
          </p:txBody>
        </p:sp>
        <p:sp>
          <p:nvSpPr>
            <p:cNvPr id="16" name="TextBox 16"/>
            <p:cNvSpPr txBox="1"/>
            <p:nvPr/>
          </p:nvSpPr>
          <p:spPr>
            <a:xfrm>
              <a:off x="0" y="910366"/>
              <a:ext cx="17119850" cy="513132"/>
            </a:xfrm>
            <a:prstGeom prst="rect">
              <a:avLst/>
            </a:prstGeom>
          </p:spPr>
          <p:txBody>
            <a:bodyPr lIns="0" tIns="0" rIns="0" bIns="0" rtlCol="0" anchor="t">
              <a:spAutoFit/>
            </a:bodyPr>
            <a:lstStyle/>
            <a:p>
              <a:pPr algn="l">
                <a:lnSpc>
                  <a:spcPts val="2930"/>
                </a:lnSpc>
              </a:pPr>
              <a:endParaRPr sz="3200">
                <a:latin typeface="Iskoola Pota" panose="020B0502040204020203" pitchFamily="34" charset="0"/>
                <a:cs typeface="Iskoola Pota" panose="020B0502040204020203" pitchFamily="34" charset="0"/>
              </a:endParaRPr>
            </a:p>
          </p:txBody>
        </p:sp>
      </p:grpSp>
      <p:sp>
        <p:nvSpPr>
          <p:cNvPr id="17" name="TextBox 17"/>
          <p:cNvSpPr txBox="1"/>
          <p:nvPr/>
        </p:nvSpPr>
        <p:spPr>
          <a:xfrm>
            <a:off x="841106" y="6357869"/>
            <a:ext cx="17446894" cy="1795363"/>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3200">
                <a:solidFill>
                  <a:srgbClr val="000000"/>
                </a:solidFill>
                <a:latin typeface="Iskoola Pota" panose="020B0502040204020203" pitchFamily="34" charset="0"/>
                <a:ea typeface="Klein"/>
                <a:cs typeface="Iskoola Pota" panose="020B0502040204020203" pitchFamily="34" charset="0"/>
                <a:sym typeface="Klein"/>
              </a:rPr>
              <a:t>Maximizes the browser window and ensures a fresh WebDriver instance before each test.</a:t>
            </a:r>
          </a:p>
          <a:p>
            <a:pPr marL="539749" lvl="1" indent="-269875" algn="l">
              <a:lnSpc>
                <a:spcPts val="3499"/>
              </a:lnSpc>
              <a:spcBef>
                <a:spcPct val="0"/>
              </a:spcBef>
              <a:buFont typeface="Arial"/>
              <a:buChar char="•"/>
            </a:pPr>
            <a:r>
              <a:rPr lang="en-US" sz="3200">
                <a:solidFill>
                  <a:srgbClr val="000000"/>
                </a:solidFill>
                <a:latin typeface="Iskoola Pota" panose="020B0502040204020203" pitchFamily="34" charset="0"/>
                <a:ea typeface="Klein"/>
                <a:cs typeface="Iskoola Pota" panose="020B0502040204020203" pitchFamily="34" charset="0"/>
                <a:sym typeface="Klein"/>
              </a:rPr>
              <a:t>Initializes and provides WebDriver instances for Chrome, Firefox, and Edge with language and browser-specific options.</a:t>
            </a:r>
          </a:p>
          <a:p>
            <a:pPr algn="l">
              <a:lnSpc>
                <a:spcPts val="3499"/>
              </a:lnSpc>
              <a:spcBef>
                <a:spcPct val="0"/>
              </a:spcBef>
            </a:pPr>
            <a:endParaRPr lang="en-US" sz="3200">
              <a:solidFill>
                <a:srgbClr val="000000"/>
              </a:solidFill>
              <a:latin typeface="Iskoola Pota" panose="020B0502040204020203" pitchFamily="34" charset="0"/>
              <a:ea typeface="Klein"/>
              <a:cs typeface="Iskoola Pota" panose="020B0502040204020203" pitchFamily="34" charset="0"/>
              <a:sym typeface="Klei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841106" y="708810"/>
            <a:ext cx="13232980" cy="1838239"/>
            <a:chOff x="0" y="-574080"/>
            <a:chExt cx="17643974" cy="2450986"/>
          </a:xfrm>
        </p:grpSpPr>
        <p:sp>
          <p:nvSpPr>
            <p:cNvPr id="10" name="TextBox 10"/>
            <p:cNvSpPr txBox="1"/>
            <p:nvPr/>
          </p:nvSpPr>
          <p:spPr>
            <a:xfrm>
              <a:off x="0" y="-574080"/>
              <a:ext cx="17643974" cy="1152526"/>
            </a:xfrm>
            <a:prstGeom prst="rect">
              <a:avLst/>
            </a:prstGeom>
          </p:spPr>
          <p:txBody>
            <a:bodyPr lIns="0" tIns="0" rIns="0" bIns="0" rtlCol="0" anchor="t">
              <a:spAutoFit/>
            </a:bodyPr>
            <a:lstStyle/>
            <a:p>
              <a:pPr algn="l">
                <a:lnSpc>
                  <a:spcPts val="6781"/>
                </a:lnSpc>
              </a:pPr>
              <a:r>
                <a:rPr lang="en-US" sz="5650" b="1" dirty="0">
                  <a:solidFill>
                    <a:srgbClr val="2A2E3A"/>
                  </a:solidFill>
                  <a:latin typeface="Iskoola Pota" panose="020B0502040204020203" pitchFamily="34" charset="0"/>
                  <a:ea typeface="Klein Bold"/>
                  <a:cs typeface="Iskoola Pota" panose="020B0502040204020203" pitchFamily="34" charset="0"/>
                  <a:sym typeface="Klein Bold"/>
                </a:rPr>
                <a:t>Report class</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1996860"/>
            <a:ext cx="13232980" cy="1602236"/>
            <a:chOff x="0" y="-774628"/>
            <a:chExt cx="17643974" cy="2136315"/>
          </a:xfrm>
        </p:grpSpPr>
        <p:sp>
          <p:nvSpPr>
            <p:cNvPr id="13" name="TextBox 13"/>
            <p:cNvSpPr txBox="1"/>
            <p:nvPr/>
          </p:nvSpPr>
          <p:spPr>
            <a:xfrm>
              <a:off x="0" y="-774628"/>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ExtentReportManager.java</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5" name="TextBox 15"/>
          <p:cNvSpPr txBox="1"/>
          <p:nvPr/>
        </p:nvSpPr>
        <p:spPr>
          <a:xfrm>
            <a:off x="841106" y="2716162"/>
            <a:ext cx="16694051" cy="1765868"/>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Manages the creation and configuration of </a:t>
            </a:r>
            <a:r>
              <a:rPr lang="en-US" sz="2499" dirty="0" err="1">
                <a:solidFill>
                  <a:srgbClr val="000000"/>
                </a:solidFill>
                <a:latin typeface="Iskoola Pota" panose="020B0502040204020203" pitchFamily="34" charset="0"/>
                <a:ea typeface="Klein"/>
                <a:cs typeface="Iskoola Pota" panose="020B0502040204020203" pitchFamily="34" charset="0"/>
                <a:sym typeface="Klein"/>
              </a:rPr>
              <a:t>ExtentReports</a:t>
            </a:r>
            <a:r>
              <a:rPr lang="en-US" sz="2499" dirty="0">
                <a:solidFill>
                  <a:srgbClr val="000000"/>
                </a:solidFill>
                <a:latin typeface="Iskoola Pota" panose="020B0502040204020203" pitchFamily="34" charset="0"/>
                <a:ea typeface="Klein"/>
                <a:cs typeface="Iskoola Pota" panose="020B0502040204020203" pitchFamily="34" charset="0"/>
                <a:sym typeface="Klein"/>
              </a:rPr>
              <a:t> for test execution.</a:t>
            </a:r>
          </a:p>
          <a:p>
            <a:pPr marL="539749" lvl="1" indent="-269875" algn="l">
              <a:lnSpc>
                <a:spcPts val="3499"/>
              </a:lnSpc>
              <a:spcBef>
                <a:spcPct val="0"/>
              </a:spcBef>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Creates timestamped HTML reports to ensure each test run has a unique report file.</a:t>
            </a:r>
          </a:p>
          <a:p>
            <a:pPr marL="539749" lvl="1" indent="-269875" algn="l">
              <a:lnSpc>
                <a:spcPts val="3499"/>
              </a:lnSpc>
              <a:spcBef>
                <a:spcPct val="0"/>
              </a:spcBef>
              <a:buFont typeface="Arial"/>
              <a:buChar char="•"/>
            </a:pPr>
            <a:r>
              <a:rPr lang="en-US" sz="2499" dirty="0">
                <a:solidFill>
                  <a:srgbClr val="000000"/>
                </a:solidFill>
                <a:latin typeface="Iskoola Pota" panose="020B0502040204020203" pitchFamily="34" charset="0"/>
                <a:ea typeface="Klein"/>
                <a:cs typeface="Iskoola Pota" panose="020B0502040204020203" pitchFamily="34" charset="0"/>
                <a:sym typeface="Klein"/>
              </a:rPr>
              <a:t>Provides methods to create and retrieve individual test logs and flush reports to disk after execution.</a:t>
            </a:r>
          </a:p>
          <a:p>
            <a:pPr algn="l">
              <a:lnSpc>
                <a:spcPts val="3499"/>
              </a:lnSpc>
              <a:spcBef>
                <a:spcPct val="0"/>
              </a:spcBef>
            </a:pPr>
            <a:endParaRPr lang="en-US" sz="2499" dirty="0">
              <a:solidFill>
                <a:srgbClr val="000000"/>
              </a:solidFill>
              <a:latin typeface="Iskoola Pota" panose="020B0502040204020203" pitchFamily="34" charset="0"/>
              <a:ea typeface="Klein"/>
              <a:cs typeface="Iskoola Pota" panose="020B0502040204020203" pitchFamily="34" charset="0"/>
              <a:sym typeface="Klein"/>
            </a:endParaRPr>
          </a:p>
        </p:txBody>
      </p:sp>
      <p:pic>
        <p:nvPicPr>
          <p:cNvPr id="17" name="Picture 16">
            <a:extLst>
              <a:ext uri="{FF2B5EF4-FFF2-40B4-BE49-F238E27FC236}">
                <a16:creationId xmlns:a16="http://schemas.microsoft.com/office/drawing/2014/main" id="{115E7B6B-0FE8-4517-CDCF-703D171EED05}"/>
              </a:ext>
            </a:extLst>
          </p:cNvPr>
          <p:cNvPicPr>
            <a:picLocks noChangeAspect="1"/>
          </p:cNvPicPr>
          <p:nvPr/>
        </p:nvPicPr>
        <p:blipFill>
          <a:blip r:embed="rId2"/>
          <a:stretch>
            <a:fillRect/>
          </a:stretch>
        </p:blipFill>
        <p:spPr>
          <a:xfrm>
            <a:off x="3258593" y="4270331"/>
            <a:ext cx="2817087" cy="421741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16294" y="830278"/>
            <a:ext cx="588962" cy="618185"/>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latin typeface="Iskoola Pota" panose="020B0502040204020203" pitchFamily="34" charset="0"/>
              <a:cs typeface="Iskoola Pota" panose="020B0502040204020203" pitchFamily="34" charset="0"/>
            </a:endParaRPr>
          </a:p>
        </p:txBody>
      </p:sp>
      <p:grpSp>
        <p:nvGrpSpPr>
          <p:cNvPr id="11" name="Group 11"/>
          <p:cNvGrpSpPr/>
          <p:nvPr/>
        </p:nvGrpSpPr>
        <p:grpSpPr>
          <a:xfrm>
            <a:off x="841106" y="1132226"/>
            <a:ext cx="13232980" cy="1414823"/>
            <a:chOff x="0" y="-9525"/>
            <a:chExt cx="17643974" cy="1886431"/>
          </a:xfrm>
        </p:grpSpPr>
        <p:sp>
          <p:nvSpPr>
            <p:cNvPr id="12" name="TextBox 12"/>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dirty="0">
                  <a:solidFill>
                    <a:srgbClr val="2A2E3A"/>
                  </a:solidFill>
                  <a:latin typeface="Iskoola Pota" panose="020B0502040204020203" pitchFamily="34" charset="0"/>
                  <a:ea typeface="Klein Bold"/>
                  <a:cs typeface="Iskoola Pota" panose="020B0502040204020203" pitchFamily="34" charset="0"/>
                  <a:sym typeface="Klein Bold"/>
                </a:rPr>
                <a:t>Extent Reports - I</a:t>
              </a:r>
            </a:p>
          </p:txBody>
        </p:sp>
        <p:sp>
          <p:nvSpPr>
            <p:cNvPr id="13" name="TextBox 13"/>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4" name="Group 14"/>
          <p:cNvGrpSpPr/>
          <p:nvPr/>
        </p:nvGrpSpPr>
        <p:grpSpPr>
          <a:xfrm>
            <a:off x="936579" y="2570687"/>
            <a:ext cx="13232980" cy="1028409"/>
            <a:chOff x="0" y="-9525"/>
            <a:chExt cx="17643974" cy="1371212"/>
          </a:xfrm>
        </p:grpSpPr>
        <p:sp>
          <p:nvSpPr>
            <p:cNvPr id="15" name="TextBox 15"/>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ExtentReport.html</a:t>
              </a:r>
            </a:p>
          </p:txBody>
        </p:sp>
        <p:sp>
          <p:nvSpPr>
            <p:cNvPr id="16" name="TextBox 16"/>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pic>
        <p:nvPicPr>
          <p:cNvPr id="18" name="Picture 17">
            <a:extLst>
              <a:ext uri="{FF2B5EF4-FFF2-40B4-BE49-F238E27FC236}">
                <a16:creationId xmlns:a16="http://schemas.microsoft.com/office/drawing/2014/main" id="{F44965A8-477B-55AF-3451-1375824D7BEA}"/>
              </a:ext>
            </a:extLst>
          </p:cNvPr>
          <p:cNvPicPr>
            <a:picLocks noChangeAspect="1"/>
          </p:cNvPicPr>
          <p:nvPr/>
        </p:nvPicPr>
        <p:blipFill>
          <a:blip r:embed="rId4"/>
          <a:stretch>
            <a:fillRect/>
          </a:stretch>
        </p:blipFill>
        <p:spPr>
          <a:xfrm>
            <a:off x="870956" y="3540123"/>
            <a:ext cx="6485566" cy="3645172"/>
          </a:xfrm>
          <a:prstGeom prst="rect">
            <a:avLst/>
          </a:prstGeom>
        </p:spPr>
      </p:pic>
      <p:pic>
        <p:nvPicPr>
          <p:cNvPr id="20" name="Picture 19">
            <a:extLst>
              <a:ext uri="{FF2B5EF4-FFF2-40B4-BE49-F238E27FC236}">
                <a16:creationId xmlns:a16="http://schemas.microsoft.com/office/drawing/2014/main" id="{184B554C-954A-5995-BA76-3B053AB0D791}"/>
              </a:ext>
            </a:extLst>
          </p:cNvPr>
          <p:cNvPicPr>
            <a:picLocks noChangeAspect="1"/>
          </p:cNvPicPr>
          <p:nvPr/>
        </p:nvPicPr>
        <p:blipFill>
          <a:blip r:embed="rId5"/>
          <a:stretch>
            <a:fillRect/>
          </a:stretch>
        </p:blipFill>
        <p:spPr>
          <a:xfrm>
            <a:off x="8251827" y="3569610"/>
            <a:ext cx="6485566" cy="364517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841106" y="1132226"/>
            <a:ext cx="13232980" cy="1414823"/>
            <a:chOff x="0" y="-9525"/>
            <a:chExt cx="17643974" cy="1886431"/>
          </a:xfrm>
        </p:grpSpPr>
        <p:sp>
          <p:nvSpPr>
            <p:cNvPr id="12" name="TextBox 12"/>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a:solidFill>
                    <a:srgbClr val="2A2E3A"/>
                  </a:solidFill>
                  <a:latin typeface="Iskoola Pota" panose="020B0502040204020203" pitchFamily="34" charset="0"/>
                  <a:ea typeface="Klein Bold"/>
                  <a:cs typeface="Iskoola Pota" panose="020B0502040204020203" pitchFamily="34" charset="0"/>
                  <a:sym typeface="Klein Bold"/>
                </a:rPr>
                <a:t>Extent Reports - II</a:t>
              </a:r>
            </a:p>
          </p:txBody>
        </p:sp>
        <p:sp>
          <p:nvSpPr>
            <p:cNvPr id="13" name="TextBox 13"/>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pic>
        <p:nvPicPr>
          <p:cNvPr id="15" name="Picture 14">
            <a:extLst>
              <a:ext uri="{FF2B5EF4-FFF2-40B4-BE49-F238E27FC236}">
                <a16:creationId xmlns:a16="http://schemas.microsoft.com/office/drawing/2014/main" id="{A3721BDB-8D1A-5EF3-6832-44DCE58497ED}"/>
              </a:ext>
            </a:extLst>
          </p:cNvPr>
          <p:cNvPicPr>
            <a:picLocks noChangeAspect="1"/>
          </p:cNvPicPr>
          <p:nvPr/>
        </p:nvPicPr>
        <p:blipFill>
          <a:blip r:embed="rId3"/>
          <a:stretch>
            <a:fillRect/>
          </a:stretch>
        </p:blipFill>
        <p:spPr>
          <a:xfrm>
            <a:off x="1058547" y="3139440"/>
            <a:ext cx="7538694" cy="4237076"/>
          </a:xfrm>
          <a:prstGeom prst="rect">
            <a:avLst/>
          </a:prstGeom>
        </p:spPr>
      </p:pic>
      <p:pic>
        <p:nvPicPr>
          <p:cNvPr id="17" name="Picture 16">
            <a:extLst>
              <a:ext uri="{FF2B5EF4-FFF2-40B4-BE49-F238E27FC236}">
                <a16:creationId xmlns:a16="http://schemas.microsoft.com/office/drawing/2014/main" id="{20133E0C-410E-E739-AB36-ABF3A43214BB}"/>
              </a:ext>
            </a:extLst>
          </p:cNvPr>
          <p:cNvPicPr>
            <a:picLocks noChangeAspect="1"/>
          </p:cNvPicPr>
          <p:nvPr/>
        </p:nvPicPr>
        <p:blipFill>
          <a:blip r:embed="rId4"/>
          <a:stretch>
            <a:fillRect/>
          </a:stretch>
        </p:blipFill>
        <p:spPr>
          <a:xfrm>
            <a:off x="9144000" y="3139440"/>
            <a:ext cx="7538694" cy="423707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788771" y="3530278"/>
            <a:ext cx="13980216" cy="3379809"/>
          </a:xfrm>
          <a:custGeom>
            <a:avLst/>
            <a:gdLst/>
            <a:ahLst/>
            <a:cxnLst/>
            <a:rect l="l" t="t" r="r" b="b"/>
            <a:pathLst>
              <a:path w="13980216" h="6511384">
                <a:moveTo>
                  <a:pt x="0" y="0"/>
                </a:moveTo>
                <a:lnTo>
                  <a:pt x="13980216" y="0"/>
                </a:lnTo>
                <a:lnTo>
                  <a:pt x="13980216" y="6511384"/>
                </a:lnTo>
                <a:lnTo>
                  <a:pt x="0" y="6511384"/>
                </a:lnTo>
                <a:lnTo>
                  <a:pt x="0" y="0"/>
                </a:lnTo>
                <a:close/>
              </a:path>
            </a:pathLst>
          </a:custGeom>
          <a:blipFill>
            <a:blip r:embed="rId2"/>
            <a:stretch>
              <a:fillRect t="-32838" b="-99832"/>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8" name="Group 8"/>
          <p:cNvGrpSpPr/>
          <p:nvPr/>
        </p:nvGrpSpPr>
        <p:grpSpPr>
          <a:xfrm>
            <a:off x="794476" y="1718069"/>
            <a:ext cx="13232980" cy="1028409"/>
            <a:chOff x="0" y="-9525"/>
            <a:chExt cx="17643974" cy="1371212"/>
          </a:xfrm>
        </p:grpSpPr>
        <p:sp>
          <p:nvSpPr>
            <p:cNvPr id="9" name="TextBox 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cucumber.html</a:t>
              </a:r>
            </a:p>
          </p:txBody>
        </p:sp>
        <p:sp>
          <p:nvSpPr>
            <p:cNvPr id="10" name="TextBox 1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841106" y="1132226"/>
            <a:ext cx="16418194" cy="1414823"/>
            <a:chOff x="0" y="-9525"/>
            <a:chExt cx="21890925" cy="1886431"/>
          </a:xfrm>
        </p:grpSpPr>
        <p:sp>
          <p:nvSpPr>
            <p:cNvPr id="8" name="TextBox 8"/>
            <p:cNvSpPr txBox="1"/>
            <p:nvPr/>
          </p:nvSpPr>
          <p:spPr>
            <a:xfrm>
              <a:off x="0" y="-9525"/>
              <a:ext cx="21890925" cy="1152525"/>
            </a:xfrm>
            <a:prstGeom prst="rect">
              <a:avLst/>
            </a:prstGeom>
          </p:spPr>
          <p:txBody>
            <a:bodyPr lIns="0" tIns="0" rIns="0" bIns="0" rtlCol="0" anchor="t">
              <a:spAutoFit/>
            </a:bodyPr>
            <a:lstStyle/>
            <a:p>
              <a:pPr algn="l">
                <a:lnSpc>
                  <a:spcPts val="6781"/>
                </a:lnSpc>
              </a:pPr>
              <a:r>
                <a:rPr lang="en-US" sz="5650" b="1" u="sng" dirty="0">
                  <a:solidFill>
                    <a:srgbClr val="2A2E3A"/>
                  </a:solidFill>
                  <a:latin typeface="Iskoola Pota" panose="020B0502040204020203" pitchFamily="34" charset="0"/>
                  <a:ea typeface="Klein Bold"/>
                  <a:cs typeface="Iskoola Pota" panose="020B0502040204020203" pitchFamily="34" charset="0"/>
                  <a:sym typeface="Klein Bold"/>
                </a:rPr>
                <a:t>Project Configuration &amp; Build Management</a:t>
              </a:r>
            </a:p>
          </p:txBody>
        </p:sp>
        <p:sp>
          <p:nvSpPr>
            <p:cNvPr id="9" name="TextBox 9"/>
            <p:cNvSpPr txBox="1"/>
            <p:nvPr/>
          </p:nvSpPr>
          <p:spPr>
            <a:xfrm>
              <a:off x="0" y="1335817"/>
              <a:ext cx="21240642"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0" name="Group 10"/>
          <p:cNvGrpSpPr/>
          <p:nvPr/>
        </p:nvGrpSpPr>
        <p:grpSpPr>
          <a:xfrm>
            <a:off x="936579" y="3008837"/>
            <a:ext cx="13232980" cy="1028409"/>
            <a:chOff x="0" y="-9525"/>
            <a:chExt cx="17643974" cy="1371212"/>
          </a:xfrm>
        </p:grpSpPr>
        <p:sp>
          <p:nvSpPr>
            <p:cNvPr id="11" name="TextBox 11"/>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Testng.xml</a:t>
              </a:r>
            </a:p>
          </p:txBody>
        </p:sp>
        <p:sp>
          <p:nvSpPr>
            <p:cNvPr id="12" name="TextBox 12"/>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3" name="TextBox 13"/>
          <p:cNvSpPr txBox="1"/>
          <p:nvPr/>
        </p:nvSpPr>
        <p:spPr>
          <a:xfrm>
            <a:off x="841106" y="3811519"/>
            <a:ext cx="11685984" cy="1308100"/>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Defines the TestNG suite, specifying which classes or packages to run..</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Ensures the Cucumber TestRunner is executed for all feature files.</a:t>
            </a:r>
          </a:p>
          <a:p>
            <a:pPr algn="l">
              <a:lnSpc>
                <a:spcPts val="3499"/>
              </a:lnSpc>
              <a:spcBef>
                <a:spcPct val="0"/>
              </a:spcBef>
            </a:pPr>
            <a:endParaRPr lang="en-US" sz="2499">
              <a:solidFill>
                <a:srgbClr val="000000"/>
              </a:solidFill>
              <a:latin typeface="Iskoola Pota" panose="020B0502040204020203" pitchFamily="34" charset="0"/>
              <a:ea typeface="Klein"/>
              <a:cs typeface="Iskoola Pota" panose="020B0502040204020203" pitchFamily="34" charset="0"/>
              <a:sym typeface="Klein"/>
            </a:endParaRPr>
          </a:p>
        </p:txBody>
      </p:sp>
      <p:grpSp>
        <p:nvGrpSpPr>
          <p:cNvPr id="14" name="Group 14"/>
          <p:cNvGrpSpPr/>
          <p:nvPr/>
        </p:nvGrpSpPr>
        <p:grpSpPr>
          <a:xfrm>
            <a:off x="841106" y="5550625"/>
            <a:ext cx="13232980" cy="1028409"/>
            <a:chOff x="0" y="-9525"/>
            <a:chExt cx="17643974" cy="1371212"/>
          </a:xfrm>
        </p:grpSpPr>
        <p:sp>
          <p:nvSpPr>
            <p:cNvPr id="15" name="TextBox 15"/>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pom.xml</a:t>
              </a:r>
            </a:p>
          </p:txBody>
        </p:sp>
        <p:sp>
          <p:nvSpPr>
            <p:cNvPr id="16" name="TextBox 16"/>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
        <p:nvSpPr>
          <p:cNvPr id="17" name="TextBox 17"/>
          <p:cNvSpPr txBox="1"/>
          <p:nvPr/>
        </p:nvSpPr>
        <p:spPr>
          <a:xfrm>
            <a:off x="841106" y="6357869"/>
            <a:ext cx="17042457" cy="1308100"/>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Manages project dependencies, including Selenium, Cucumber, TestNG, Apache POI, and ExtentReports.</a:t>
            </a:r>
          </a:p>
          <a:p>
            <a:pPr marL="539749" lvl="1" indent="-269875" algn="l">
              <a:lnSpc>
                <a:spcPts val="3499"/>
              </a:lnSpc>
              <a:spcBef>
                <a:spcPct val="0"/>
              </a:spcBef>
              <a:buFont typeface="Arial"/>
              <a:buChar char="•"/>
            </a:pPr>
            <a:r>
              <a:rPr lang="en-US" sz="2499">
                <a:solidFill>
                  <a:srgbClr val="000000"/>
                </a:solidFill>
                <a:latin typeface="Iskoola Pota" panose="020B0502040204020203" pitchFamily="34" charset="0"/>
                <a:ea typeface="Klein"/>
                <a:cs typeface="Iskoola Pota" panose="020B0502040204020203" pitchFamily="34" charset="0"/>
                <a:sym typeface="Klein"/>
              </a:rPr>
              <a:t>Configures Maven plugins for build, test execution, and report generation.</a:t>
            </a:r>
          </a:p>
          <a:p>
            <a:pPr algn="l">
              <a:lnSpc>
                <a:spcPts val="3499"/>
              </a:lnSpc>
              <a:spcBef>
                <a:spcPct val="0"/>
              </a:spcBef>
            </a:pPr>
            <a:endParaRPr lang="en-US" sz="2499">
              <a:solidFill>
                <a:srgbClr val="000000"/>
              </a:solidFill>
              <a:latin typeface="Iskoola Pota" panose="020B0502040204020203" pitchFamily="34" charset="0"/>
              <a:ea typeface="Klein"/>
              <a:cs typeface="Iskoola Pota" panose="020B0502040204020203" pitchFamily="34" charset="0"/>
              <a:sym typeface="Kle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787301" y="478607"/>
            <a:ext cx="13232980" cy="1980813"/>
            <a:chOff x="0" y="-723136"/>
            <a:chExt cx="17643974" cy="2641084"/>
          </a:xfrm>
        </p:grpSpPr>
        <p:sp>
          <p:nvSpPr>
            <p:cNvPr id="8" name="TextBox 8"/>
            <p:cNvSpPr txBox="1"/>
            <p:nvPr/>
          </p:nvSpPr>
          <p:spPr>
            <a:xfrm>
              <a:off x="0" y="-723136"/>
              <a:ext cx="17643974" cy="1152525"/>
            </a:xfrm>
            <a:prstGeom prst="rect">
              <a:avLst/>
            </a:prstGeom>
          </p:spPr>
          <p:txBody>
            <a:bodyPr lIns="0" tIns="0" rIns="0" bIns="0" rtlCol="0" anchor="t">
              <a:spAutoFit/>
            </a:bodyPr>
            <a:lstStyle/>
            <a:p>
              <a:pPr algn="l">
                <a:lnSpc>
                  <a:spcPts val="6781"/>
                </a:lnSpc>
              </a:pPr>
              <a:r>
                <a:rPr lang="en-US" sz="6000" b="1" dirty="0">
                  <a:solidFill>
                    <a:srgbClr val="2A2E3A"/>
                  </a:solidFill>
                  <a:latin typeface="Iskoola Pota" panose="020B0502040204020203" pitchFamily="34" charset="0"/>
                  <a:ea typeface="Klein Bold"/>
                  <a:cs typeface="Iskoola Pota" panose="020B0502040204020203" pitchFamily="34" charset="0"/>
                  <a:sym typeface="Klein Bold"/>
                </a:rPr>
                <a:t>Project Overview</a:t>
              </a:r>
            </a:p>
          </p:txBody>
        </p:sp>
        <p:sp>
          <p:nvSpPr>
            <p:cNvPr id="9" name="TextBox 9"/>
            <p:cNvSpPr txBox="1"/>
            <p:nvPr/>
          </p:nvSpPr>
          <p:spPr>
            <a:xfrm>
              <a:off x="0" y="1335817"/>
              <a:ext cx="17119850" cy="582131"/>
            </a:xfrm>
            <a:prstGeom prst="rect">
              <a:avLst/>
            </a:prstGeom>
          </p:spPr>
          <p:txBody>
            <a:bodyPr lIns="0" tIns="0" rIns="0" bIns="0" rtlCol="0" anchor="t">
              <a:spAutoFit/>
            </a:bodyPr>
            <a:lstStyle/>
            <a:p>
              <a:pPr algn="l">
                <a:lnSpc>
                  <a:spcPts val="3602"/>
                </a:lnSpc>
              </a:pPr>
              <a:endParaRPr/>
            </a:p>
          </p:txBody>
        </p:sp>
      </p:grpSp>
      <p:sp>
        <p:nvSpPr>
          <p:cNvPr id="10" name="TextBox 10"/>
          <p:cNvSpPr txBox="1"/>
          <p:nvPr/>
        </p:nvSpPr>
        <p:spPr>
          <a:xfrm>
            <a:off x="787301" y="1696402"/>
            <a:ext cx="16230600" cy="6894195"/>
          </a:xfrm>
          <a:prstGeom prst="rect">
            <a:avLst/>
          </a:prstGeom>
        </p:spPr>
        <p:txBody>
          <a:bodyPr lIns="0" tIns="0" rIns="0" bIns="0" rtlCol="0" anchor="t">
            <a:spAutoFit/>
          </a:bodyPr>
          <a:lstStyle/>
          <a:p>
            <a:r>
              <a:rPr lang="en-GB" sz="2800" dirty="0">
                <a:latin typeface="Iskoola Pota" panose="020B0502040204020203" pitchFamily="34" charset="0"/>
                <a:cs typeface="Iskoola Pota" panose="020B0502040204020203" pitchFamily="34" charset="0"/>
              </a:rPr>
              <a:t>This project delivers a comprehensive and scalable test automation framework designed specifically for the OrangeHRM application. Built on a powerful foundation of Selenium WebDriver and Java, the framework is meticulously managed using Maven for streamlined dependency handling and consistent build processes. It employs TestNG as its core test runner, providing robust control over the test execution lifecycle, including parallel testing capabilities and detailed assertions.</a:t>
            </a:r>
          </a:p>
          <a:p>
            <a:endParaRPr lang="en-GB" sz="2800" dirty="0">
              <a:latin typeface="Iskoola Pota" panose="020B0502040204020203" pitchFamily="34" charset="0"/>
              <a:cs typeface="Iskoola Pota" panose="020B0502040204020203" pitchFamily="34" charset="0"/>
            </a:endParaRPr>
          </a:p>
          <a:p>
            <a:r>
              <a:rPr lang="en-GB" sz="2800" dirty="0">
                <a:latin typeface="Iskoola Pota" panose="020B0502040204020203" pitchFamily="34" charset="0"/>
                <a:cs typeface="Iskoola Pota" panose="020B0502040204020203" pitchFamily="34" charset="0"/>
              </a:rPr>
              <a:t>Adhering to Behavior-Driven Development (BDD) principles, the framework integrates Cucumber to translate business requirements into clear, human-readable Gherkin scenarios. This fosters seamless collaboration between technical and non-technical stakeholders.</a:t>
            </a:r>
          </a:p>
          <a:p>
            <a:endParaRPr lang="en-GB" sz="2800" dirty="0">
              <a:latin typeface="Iskoola Pota" panose="020B0502040204020203" pitchFamily="34" charset="0"/>
              <a:cs typeface="Iskoola Pota" panose="020B0502040204020203" pitchFamily="34" charset="0"/>
            </a:endParaRPr>
          </a:p>
          <a:p>
            <a:r>
              <a:rPr lang="en-GB" sz="2800" dirty="0">
                <a:latin typeface="Iskoola Pota" panose="020B0502040204020203" pitchFamily="34" charset="0"/>
                <a:cs typeface="Iskoola Pota" panose="020B0502040204020203" pitchFamily="34" charset="0"/>
              </a:rPr>
              <a:t>The framework is equipped with essential features for modern testing needs, including built-in cross-browser support to ensure functionality across platforms like Chrome and Firefox. It facilitates data-driven testing, allowing scenarios to be executed against multiple data sets for thorough coverage. Reusable utilities and a Page Object Model (POM) design ensure the code is clean, maintainable, and scalable. Finally, it generates professional, detailed reports using tools like ExtentReports, complete with logs and screenshots, to provide clear and actionable feedback on the application's quality.</a:t>
            </a:r>
          </a:p>
        </p:txBody>
      </p:sp>
      <p:sp>
        <p:nvSpPr>
          <p:cNvPr id="12" name="TextBox 12"/>
          <p:cNvSpPr txBox="1"/>
          <p:nvPr/>
        </p:nvSpPr>
        <p:spPr>
          <a:xfrm>
            <a:off x="787301" y="2836534"/>
            <a:ext cx="17730393" cy="1120775"/>
          </a:xfrm>
          <a:prstGeom prst="rect">
            <a:avLst/>
          </a:prstGeom>
        </p:spPr>
        <p:txBody>
          <a:bodyPr lIns="0" tIns="0" rIns="0" bIns="0" rtlCol="0" anchor="t">
            <a:spAutoFit/>
          </a:bodyPr>
          <a:lstStyle/>
          <a:p>
            <a:pPr algn="l">
              <a:lnSpc>
                <a:spcPts val="9099"/>
              </a:lnSpc>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82CB19-AE48-FF7C-BB67-6C646B48EDCE}"/>
              </a:ext>
            </a:extLst>
          </p:cNvPr>
          <p:cNvPicPr>
            <a:picLocks noChangeAspect="1"/>
          </p:cNvPicPr>
          <p:nvPr/>
        </p:nvPicPr>
        <p:blipFill>
          <a:blip r:embed="rId2"/>
          <a:stretch>
            <a:fillRect/>
          </a:stretch>
        </p:blipFill>
        <p:spPr>
          <a:xfrm>
            <a:off x="4568313" y="1032387"/>
            <a:ext cx="6586398" cy="3701844"/>
          </a:xfrm>
          <a:prstGeom prst="rect">
            <a:avLst/>
          </a:prstGeom>
        </p:spPr>
      </p:pic>
      <p:pic>
        <p:nvPicPr>
          <p:cNvPr id="5" name="Picture 4">
            <a:extLst>
              <a:ext uri="{FF2B5EF4-FFF2-40B4-BE49-F238E27FC236}">
                <a16:creationId xmlns:a16="http://schemas.microsoft.com/office/drawing/2014/main" id="{4A567903-EF1B-9062-A2B0-A1D82E875606}"/>
              </a:ext>
            </a:extLst>
          </p:cNvPr>
          <p:cNvPicPr>
            <a:picLocks noChangeAspect="1"/>
          </p:cNvPicPr>
          <p:nvPr/>
        </p:nvPicPr>
        <p:blipFill>
          <a:blip r:embed="rId3"/>
          <a:stretch>
            <a:fillRect/>
          </a:stretch>
        </p:blipFill>
        <p:spPr>
          <a:xfrm>
            <a:off x="4568313" y="5948519"/>
            <a:ext cx="6806769" cy="3822153"/>
          </a:xfrm>
          <a:prstGeom prst="rect">
            <a:avLst/>
          </a:prstGeom>
        </p:spPr>
      </p:pic>
      <p:sp>
        <p:nvSpPr>
          <p:cNvPr id="7" name="TextBox 6">
            <a:extLst>
              <a:ext uri="{FF2B5EF4-FFF2-40B4-BE49-F238E27FC236}">
                <a16:creationId xmlns:a16="http://schemas.microsoft.com/office/drawing/2014/main" id="{9C5F2B14-AE27-17D0-FC8F-E4903BC8EF83}"/>
              </a:ext>
            </a:extLst>
          </p:cNvPr>
          <p:cNvSpPr txBox="1"/>
          <p:nvPr/>
        </p:nvSpPr>
        <p:spPr>
          <a:xfrm>
            <a:off x="4568313" y="368844"/>
            <a:ext cx="9151374"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Testng.xml</a:t>
            </a:r>
          </a:p>
        </p:txBody>
      </p:sp>
      <p:sp>
        <p:nvSpPr>
          <p:cNvPr id="9" name="TextBox 8">
            <a:extLst>
              <a:ext uri="{FF2B5EF4-FFF2-40B4-BE49-F238E27FC236}">
                <a16:creationId xmlns:a16="http://schemas.microsoft.com/office/drawing/2014/main" id="{99C626D1-BF0F-CCCE-D30A-08E8C7E64191}"/>
              </a:ext>
            </a:extLst>
          </p:cNvPr>
          <p:cNvSpPr txBox="1"/>
          <p:nvPr/>
        </p:nvSpPr>
        <p:spPr>
          <a:xfrm>
            <a:off x="4568313" y="5293986"/>
            <a:ext cx="9151374" cy="546240"/>
          </a:xfrm>
          <a:prstGeom prst="rect">
            <a:avLst/>
          </a:prstGeom>
          <a:noFill/>
        </p:spPr>
        <p:txBody>
          <a:bodyPr wrap="square">
            <a:spAutoFit/>
          </a:bodyPr>
          <a:lstStyle/>
          <a:p>
            <a:pPr algn="l">
              <a:lnSpc>
                <a:spcPts val="4141"/>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pom.xml</a:t>
            </a:r>
          </a:p>
        </p:txBody>
      </p:sp>
    </p:spTree>
    <p:extLst>
      <p:ext uri="{BB962C8B-B14F-4D97-AF65-F5344CB8AC3E}">
        <p14:creationId xmlns:p14="http://schemas.microsoft.com/office/powerpoint/2010/main" val="2558334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841106" y="69459"/>
            <a:ext cx="16418194" cy="2508372"/>
            <a:chOff x="0" y="-1426548"/>
            <a:chExt cx="21890925" cy="3344496"/>
          </a:xfrm>
        </p:grpSpPr>
        <p:sp>
          <p:nvSpPr>
            <p:cNvPr id="10" name="TextBox 10"/>
            <p:cNvSpPr txBox="1"/>
            <p:nvPr/>
          </p:nvSpPr>
          <p:spPr>
            <a:xfrm>
              <a:off x="0" y="-1426548"/>
              <a:ext cx="21890925" cy="1152525"/>
            </a:xfrm>
            <a:prstGeom prst="rect">
              <a:avLst/>
            </a:prstGeom>
          </p:spPr>
          <p:txBody>
            <a:bodyPr lIns="0" tIns="0" rIns="0" bIns="0" rtlCol="0" anchor="t">
              <a:spAutoFit/>
            </a:bodyPr>
            <a:lstStyle/>
            <a:p>
              <a:pPr algn="l">
                <a:lnSpc>
                  <a:spcPts val="6781"/>
                </a:lnSpc>
              </a:pPr>
              <a:r>
                <a:rPr lang="en-US" sz="5650" b="1" u="sng" dirty="0">
                  <a:solidFill>
                    <a:srgbClr val="2A2E3A"/>
                  </a:solidFill>
                  <a:latin typeface="Iskoola Pota" panose="020B0502040204020203" pitchFamily="34" charset="0"/>
                  <a:ea typeface="Klein Bold"/>
                  <a:cs typeface="Iskoola Pota" panose="020B0502040204020203" pitchFamily="34" charset="0"/>
                  <a:sym typeface="Klein Bold"/>
                </a:rPr>
                <a:t>Console Output - I</a:t>
              </a:r>
            </a:p>
          </p:txBody>
        </p:sp>
        <p:sp>
          <p:nvSpPr>
            <p:cNvPr id="11" name="TextBox 11"/>
            <p:cNvSpPr txBox="1"/>
            <p:nvPr/>
          </p:nvSpPr>
          <p:spPr>
            <a:xfrm>
              <a:off x="0" y="1335817"/>
              <a:ext cx="21240643" cy="582131"/>
            </a:xfrm>
            <a:prstGeom prst="rect">
              <a:avLst/>
            </a:prstGeom>
          </p:spPr>
          <p:txBody>
            <a:bodyPr lIns="0" tIns="0" rIns="0" bIns="0" rtlCol="0" anchor="t">
              <a:spAutoFit/>
            </a:bodyPr>
            <a:lstStyle/>
            <a:p>
              <a:pPr algn="l">
                <a:lnSpc>
                  <a:spcPts val="3602"/>
                </a:lnSpc>
              </a:pPr>
              <a:endParaRPr/>
            </a:p>
          </p:txBody>
        </p:sp>
      </p:grpSp>
      <p:pic>
        <p:nvPicPr>
          <p:cNvPr id="13" name="Picture 12">
            <a:extLst>
              <a:ext uri="{FF2B5EF4-FFF2-40B4-BE49-F238E27FC236}">
                <a16:creationId xmlns:a16="http://schemas.microsoft.com/office/drawing/2014/main" id="{425E6CCF-9682-F322-100F-0B23C9FBAA31}"/>
              </a:ext>
            </a:extLst>
          </p:cNvPr>
          <p:cNvPicPr>
            <a:picLocks noChangeAspect="1"/>
          </p:cNvPicPr>
          <p:nvPr/>
        </p:nvPicPr>
        <p:blipFill>
          <a:blip r:embed="rId2"/>
          <a:stretch>
            <a:fillRect/>
          </a:stretch>
        </p:blipFill>
        <p:spPr>
          <a:xfrm>
            <a:off x="1216294" y="1694672"/>
            <a:ext cx="14608806" cy="821507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841106" y="759043"/>
            <a:ext cx="16418194" cy="1788006"/>
            <a:chOff x="0" y="-507102"/>
            <a:chExt cx="21890925" cy="2384008"/>
          </a:xfrm>
        </p:grpSpPr>
        <p:sp>
          <p:nvSpPr>
            <p:cNvPr id="11" name="TextBox 11"/>
            <p:cNvSpPr txBox="1"/>
            <p:nvPr/>
          </p:nvSpPr>
          <p:spPr>
            <a:xfrm>
              <a:off x="0" y="-507102"/>
              <a:ext cx="21890925" cy="1152526"/>
            </a:xfrm>
            <a:prstGeom prst="rect">
              <a:avLst/>
            </a:prstGeom>
          </p:spPr>
          <p:txBody>
            <a:bodyPr lIns="0" tIns="0" rIns="0" bIns="0" rtlCol="0" anchor="t">
              <a:spAutoFit/>
            </a:bodyPr>
            <a:lstStyle/>
            <a:p>
              <a:pPr algn="l">
                <a:lnSpc>
                  <a:spcPts val="6781"/>
                </a:lnSpc>
              </a:pPr>
              <a:r>
                <a:rPr lang="en-US" sz="5650" b="1" u="sng" dirty="0">
                  <a:solidFill>
                    <a:srgbClr val="2A2E3A"/>
                  </a:solidFill>
                  <a:latin typeface="Iskoola Pota" panose="020B0502040204020203" pitchFamily="34" charset="0"/>
                  <a:ea typeface="Klein Bold"/>
                  <a:cs typeface="Iskoola Pota" panose="020B0502040204020203" pitchFamily="34" charset="0"/>
                  <a:sym typeface="Klein Bold"/>
                </a:rPr>
                <a:t>Console Output -II</a:t>
              </a:r>
            </a:p>
          </p:txBody>
        </p:sp>
        <p:sp>
          <p:nvSpPr>
            <p:cNvPr id="12" name="TextBox 12"/>
            <p:cNvSpPr txBox="1"/>
            <p:nvPr/>
          </p:nvSpPr>
          <p:spPr>
            <a:xfrm>
              <a:off x="0" y="1335817"/>
              <a:ext cx="21240642"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pic>
        <p:nvPicPr>
          <p:cNvPr id="14" name="Picture 13">
            <a:extLst>
              <a:ext uri="{FF2B5EF4-FFF2-40B4-BE49-F238E27FC236}">
                <a16:creationId xmlns:a16="http://schemas.microsoft.com/office/drawing/2014/main" id="{D0A0EB98-C091-26FA-1395-EABF1F98D74C}"/>
              </a:ext>
            </a:extLst>
          </p:cNvPr>
          <p:cNvPicPr>
            <a:picLocks noChangeAspect="1"/>
          </p:cNvPicPr>
          <p:nvPr/>
        </p:nvPicPr>
        <p:blipFill>
          <a:blip r:embed="rId2"/>
          <a:stretch>
            <a:fillRect/>
          </a:stretch>
        </p:blipFill>
        <p:spPr>
          <a:xfrm>
            <a:off x="511382" y="1996620"/>
            <a:ext cx="7959685" cy="6485182"/>
          </a:xfrm>
          <a:prstGeom prst="rect">
            <a:avLst/>
          </a:prstGeom>
        </p:spPr>
      </p:pic>
      <p:pic>
        <p:nvPicPr>
          <p:cNvPr id="16" name="Picture 15">
            <a:extLst>
              <a:ext uri="{FF2B5EF4-FFF2-40B4-BE49-F238E27FC236}">
                <a16:creationId xmlns:a16="http://schemas.microsoft.com/office/drawing/2014/main" id="{274592D9-3072-8610-DC07-1029DA8DFBF3}"/>
              </a:ext>
            </a:extLst>
          </p:cNvPr>
          <p:cNvPicPr>
            <a:picLocks noChangeAspect="1"/>
          </p:cNvPicPr>
          <p:nvPr/>
        </p:nvPicPr>
        <p:blipFill>
          <a:blip r:embed="rId3"/>
          <a:stretch>
            <a:fillRect/>
          </a:stretch>
        </p:blipFill>
        <p:spPr>
          <a:xfrm>
            <a:off x="8915400" y="1996620"/>
            <a:ext cx="8343900" cy="6485182"/>
          </a:xfrm>
          <a:prstGeom prst="rect">
            <a:avLst/>
          </a:prstGeom>
        </p:spPr>
      </p:pic>
      <p:pic>
        <p:nvPicPr>
          <p:cNvPr id="18" name="Picture 17">
            <a:extLst>
              <a:ext uri="{FF2B5EF4-FFF2-40B4-BE49-F238E27FC236}">
                <a16:creationId xmlns:a16="http://schemas.microsoft.com/office/drawing/2014/main" id="{718C415A-E04E-7832-CF47-0DB78F16042D}"/>
              </a:ext>
            </a:extLst>
          </p:cNvPr>
          <p:cNvPicPr>
            <a:picLocks noChangeAspect="1"/>
          </p:cNvPicPr>
          <p:nvPr/>
        </p:nvPicPr>
        <p:blipFill>
          <a:blip r:embed="rId4"/>
          <a:stretch>
            <a:fillRect/>
          </a:stretch>
        </p:blipFill>
        <p:spPr>
          <a:xfrm>
            <a:off x="511382" y="8626414"/>
            <a:ext cx="7959685" cy="142654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1031889"/>
            <a:ext cx="16468789" cy="2538494"/>
            <a:chOff x="0" y="486880"/>
            <a:chExt cx="21958385" cy="3384659"/>
          </a:xfrm>
        </p:grpSpPr>
        <p:sp>
          <p:nvSpPr>
            <p:cNvPr id="4" name="TextBox 4"/>
            <p:cNvSpPr txBox="1"/>
            <p:nvPr/>
          </p:nvSpPr>
          <p:spPr>
            <a:xfrm>
              <a:off x="0" y="486880"/>
              <a:ext cx="21958385" cy="3081956"/>
            </a:xfrm>
            <a:prstGeom prst="rect">
              <a:avLst/>
            </a:prstGeom>
          </p:spPr>
          <p:txBody>
            <a:bodyPr lIns="0" tIns="0" rIns="0" bIns="0" rtlCol="0" anchor="t">
              <a:spAutoFit/>
            </a:bodyPr>
            <a:lstStyle/>
            <a:p>
              <a:pPr algn="l">
                <a:lnSpc>
                  <a:spcPts val="9099"/>
                </a:lnSpc>
              </a:pPr>
              <a:r>
                <a:rPr lang="en-US" sz="6999" b="1" dirty="0">
                  <a:latin typeface="Iskoola Pota" panose="020B0502040204020203" pitchFamily="34" charset="0"/>
                  <a:ea typeface="Klein Bold"/>
                  <a:cs typeface="Iskoola Pota" panose="020B0502040204020203" pitchFamily="34" charset="0"/>
                  <a:sym typeface="Klein Bold"/>
                </a:rPr>
                <a:t>GIT - Project Repository &amp; Version Control </a:t>
              </a:r>
            </a:p>
          </p:txBody>
        </p:sp>
        <p:sp>
          <p:nvSpPr>
            <p:cNvPr id="5" name="TextBox 5"/>
            <p:cNvSpPr txBox="1"/>
            <p:nvPr/>
          </p:nvSpPr>
          <p:spPr>
            <a:xfrm>
              <a:off x="0" y="3215034"/>
              <a:ext cx="19824482" cy="656505"/>
            </a:xfrm>
            <a:prstGeom prst="rect">
              <a:avLst/>
            </a:prstGeom>
          </p:spPr>
          <p:txBody>
            <a:bodyPr lIns="0" tIns="0" rIns="0" bIns="0" rtlCol="0" anchor="t">
              <a:spAutoFit/>
            </a:bodyPr>
            <a:lstStyle/>
            <a:p>
              <a:pPr algn="l">
                <a:lnSpc>
                  <a:spcPts val="4479"/>
                </a:lnSpc>
              </a:pPr>
              <a:endParaRPr>
                <a:latin typeface="Iskoola Pota" panose="020B0502040204020203" pitchFamily="34" charset="0"/>
                <a:cs typeface="Iskoola Pota" panose="020B0502040204020203" pitchFamily="34" charset="0"/>
              </a:endParaRPr>
            </a:p>
          </p:txBody>
        </p:sp>
      </p:grpSp>
      <p:sp>
        <p:nvSpPr>
          <p:cNvPr id="6" name="TextBox 6"/>
          <p:cNvSpPr txBox="1"/>
          <p:nvPr/>
        </p:nvSpPr>
        <p:spPr>
          <a:xfrm>
            <a:off x="821472" y="4036635"/>
            <a:ext cx="13847713" cy="1817229"/>
          </a:xfrm>
          <a:prstGeom prst="rect">
            <a:avLst/>
          </a:prstGeom>
        </p:spPr>
        <p:txBody>
          <a:bodyPr lIns="0" tIns="0" rIns="0" bIns="0" rtlCol="0" anchor="t">
            <a:spAutoFit/>
          </a:bodyPr>
          <a:lstStyle/>
          <a:p>
            <a:pPr marL="561339" lvl="1" indent="-280669" algn="l">
              <a:lnSpc>
                <a:spcPts val="3639"/>
              </a:lnSpc>
              <a:buFont typeface="Arial"/>
              <a:buChar char="•"/>
            </a:pPr>
            <a:r>
              <a:rPr lang="en-US" sz="2599" dirty="0">
                <a:solidFill>
                  <a:srgbClr val="000000"/>
                </a:solidFill>
                <a:latin typeface="Iskoola Pota" panose="020B0502040204020203" pitchFamily="34" charset="0"/>
                <a:ea typeface="Klein"/>
                <a:cs typeface="Iskoola Pota" panose="020B0502040204020203" pitchFamily="34" charset="0"/>
                <a:sym typeface="Klein"/>
              </a:rPr>
              <a:t>The complete project is hosted on GitHub for version control and collaboration.</a:t>
            </a:r>
          </a:p>
          <a:p>
            <a:pPr marL="561339" lvl="1" indent="-280669" algn="l">
              <a:lnSpc>
                <a:spcPts val="3639"/>
              </a:lnSpc>
              <a:buFont typeface="Arial"/>
              <a:buChar char="•"/>
            </a:pPr>
            <a:r>
              <a:rPr lang="en-US" sz="2599" dirty="0">
                <a:solidFill>
                  <a:srgbClr val="000000"/>
                </a:solidFill>
                <a:latin typeface="Iskoola Pota" panose="020B0502040204020203" pitchFamily="34" charset="0"/>
                <a:ea typeface="Klein"/>
                <a:cs typeface="Iskoola Pota" panose="020B0502040204020203" pitchFamily="34" charset="0"/>
                <a:sym typeface="Klein"/>
              </a:rPr>
              <a:t>Provides access to all feature files, POM classes, utilities, and test scripts.</a:t>
            </a:r>
          </a:p>
          <a:p>
            <a:pPr marL="561339" lvl="1" indent="-280669" algn="l">
              <a:lnSpc>
                <a:spcPts val="3639"/>
              </a:lnSpc>
              <a:buFont typeface="Arial"/>
              <a:buChar char="•"/>
            </a:pPr>
            <a:r>
              <a:rPr lang="en-US" sz="2599" dirty="0">
                <a:solidFill>
                  <a:srgbClr val="000000"/>
                </a:solidFill>
                <a:latin typeface="Iskoola Pota" panose="020B0502040204020203" pitchFamily="34" charset="0"/>
                <a:ea typeface="Klein"/>
                <a:cs typeface="Iskoola Pota" panose="020B0502040204020203" pitchFamily="34" charset="0"/>
                <a:sym typeface="Klein"/>
              </a:rPr>
              <a:t>Supports easy clone, pull, and push operations for updates since it is public.</a:t>
            </a:r>
          </a:p>
          <a:p>
            <a:pPr marL="561339" lvl="1" indent="-280669">
              <a:lnSpc>
                <a:spcPts val="3639"/>
              </a:lnSpc>
              <a:buFont typeface="Arial"/>
              <a:buChar char="•"/>
            </a:pPr>
            <a:r>
              <a:rPr lang="en-US" sz="2599" dirty="0">
                <a:solidFill>
                  <a:srgbClr val="000000"/>
                </a:solidFill>
                <a:latin typeface="Iskoola Pota" panose="020B0502040204020203" pitchFamily="34" charset="0"/>
                <a:ea typeface="Klein"/>
                <a:cs typeface="Iskoola Pota" panose="020B0502040204020203" pitchFamily="34" charset="0"/>
                <a:sym typeface="Klein"/>
              </a:rPr>
              <a:t>Link to the repository: https://github.com/Arkadeep455/capstone-project</a:t>
            </a:r>
          </a:p>
        </p:txBody>
      </p:sp>
      <p:sp>
        <p:nvSpPr>
          <p:cNvPr id="8" name="TextBox 8"/>
          <p:cNvSpPr txBox="1"/>
          <p:nvPr/>
        </p:nvSpPr>
        <p:spPr>
          <a:xfrm>
            <a:off x="557607" y="4477846"/>
            <a:ext cx="17730393" cy="934808"/>
          </a:xfrm>
          <a:prstGeom prst="rect">
            <a:avLst/>
          </a:prstGeom>
        </p:spPr>
        <p:txBody>
          <a:bodyPr lIns="0" tIns="0" rIns="0" bIns="0" rtlCol="0" anchor="t">
            <a:spAutoFit/>
          </a:bodyPr>
          <a:lstStyle/>
          <a:p>
            <a:pPr algn="l">
              <a:lnSpc>
                <a:spcPts val="9099"/>
              </a:lnSpc>
            </a:pPr>
            <a:endParaRPr>
              <a:latin typeface="Iskoola Pota" panose="020B0502040204020203" pitchFamily="34" charset="0"/>
              <a:cs typeface="Iskoola Pota"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132474" y="4570750"/>
            <a:ext cx="6786817" cy="3148310"/>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2"/>
            <a:stretch>
              <a:fillRect l="1235" t="-10940" r="-1235" b="-10318"/>
            </a:stretch>
          </a:blipFill>
        </p:spPr>
        <p:txBody>
          <a:bodyPr/>
          <a:lstStyle/>
          <a:p>
            <a:endParaRPr lang="en-IN" dirty="0">
              <a:latin typeface="Iskoola Pota" panose="020B0502040204020203" pitchFamily="34" charset="0"/>
              <a:cs typeface="Iskoola Pota" panose="020B0502040204020203" pitchFamily="34" charset="0"/>
            </a:endParaRPr>
          </a:p>
        </p:txBody>
      </p:sp>
      <p:sp>
        <p:nvSpPr>
          <p:cNvPr id="8" name="Freeform 8"/>
          <p:cNvSpPr/>
          <p:nvPr/>
        </p:nvSpPr>
        <p:spPr>
          <a:xfrm>
            <a:off x="10209498" y="4488179"/>
            <a:ext cx="6786817" cy="3251767"/>
          </a:xfrm>
          <a:custGeom>
            <a:avLst/>
            <a:gdLst/>
            <a:ahLst/>
            <a:cxnLst/>
            <a:rect l="l" t="t" r="r" b="b"/>
            <a:pathLst>
              <a:path w="6786817" h="3817584">
                <a:moveTo>
                  <a:pt x="0" y="0"/>
                </a:moveTo>
                <a:lnTo>
                  <a:pt x="6786816" y="0"/>
                </a:lnTo>
                <a:lnTo>
                  <a:pt x="6786816" y="3817585"/>
                </a:lnTo>
                <a:lnTo>
                  <a:pt x="0" y="3817585"/>
                </a:lnTo>
                <a:lnTo>
                  <a:pt x="0" y="0"/>
                </a:lnTo>
                <a:close/>
              </a:path>
            </a:pathLst>
          </a:custGeom>
          <a:blipFill>
            <a:blip r:embed="rId3"/>
            <a:stretch>
              <a:fillRect t="-8053" b="-9347"/>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9" name="Group 9"/>
          <p:cNvGrpSpPr/>
          <p:nvPr/>
        </p:nvGrpSpPr>
        <p:grpSpPr>
          <a:xfrm>
            <a:off x="841106" y="1132226"/>
            <a:ext cx="13232980" cy="1414823"/>
            <a:chOff x="0" y="-9525"/>
            <a:chExt cx="17643974" cy="1886431"/>
          </a:xfrm>
        </p:grpSpPr>
        <p:sp>
          <p:nvSpPr>
            <p:cNvPr id="10" name="TextBox 10"/>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a:solidFill>
                    <a:srgbClr val="2A2E3A"/>
                  </a:solidFill>
                  <a:latin typeface="Iskoola Pota" panose="020B0502040204020203" pitchFamily="34" charset="0"/>
                  <a:ea typeface="Klein Bold"/>
                  <a:cs typeface="Iskoola Pota" panose="020B0502040204020203" pitchFamily="34" charset="0"/>
                  <a:sym typeface="Klein Bold"/>
                </a:rPr>
                <a:t>Screenshot - I</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3008837"/>
            <a:ext cx="13232980" cy="1028409"/>
            <a:chOff x="0" y="-9525"/>
            <a:chExt cx="17643974" cy="1371212"/>
          </a:xfrm>
        </p:grpSpPr>
        <p:sp>
          <p:nvSpPr>
            <p:cNvPr id="13" name="TextBox 13"/>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Testcase -1 : URL Validation</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5" name="Group 15"/>
          <p:cNvGrpSpPr/>
          <p:nvPr/>
        </p:nvGrpSpPr>
        <p:grpSpPr>
          <a:xfrm>
            <a:off x="2357183" y="8732754"/>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Positive Testcase</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8" name="Group 18"/>
          <p:cNvGrpSpPr/>
          <p:nvPr/>
        </p:nvGrpSpPr>
        <p:grpSpPr>
          <a:xfrm>
            <a:off x="11671510" y="873275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Negative Testcase</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16294" y="4552073"/>
            <a:ext cx="6786817" cy="3212707"/>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2"/>
            <a:stretch>
              <a:fillRect t="-10138" b="-8690"/>
            </a:stretch>
          </a:blipFill>
        </p:spPr>
        <p:txBody>
          <a:bodyPr/>
          <a:lstStyle/>
          <a:p>
            <a:r>
              <a:rPr lang="en-IN" dirty="0">
                <a:latin typeface="Iskoola Pota" panose="020B0502040204020203" pitchFamily="34" charset="0"/>
                <a:cs typeface="Iskoola Pota" panose="020B0502040204020203" pitchFamily="34" charset="0"/>
              </a:rPr>
              <a:t>]</a:t>
            </a:r>
          </a:p>
        </p:txBody>
      </p:sp>
      <p:sp>
        <p:nvSpPr>
          <p:cNvPr id="8" name="Freeform 8"/>
          <p:cNvSpPr/>
          <p:nvPr/>
        </p:nvSpPr>
        <p:spPr>
          <a:xfrm>
            <a:off x="10097231" y="4693920"/>
            <a:ext cx="6786817" cy="3046028"/>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3"/>
            <a:stretch>
              <a:fillRect t="-15351" b="-9979"/>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9" name="Group 9"/>
          <p:cNvGrpSpPr/>
          <p:nvPr/>
        </p:nvGrpSpPr>
        <p:grpSpPr>
          <a:xfrm>
            <a:off x="841106" y="1132226"/>
            <a:ext cx="13232980" cy="1414823"/>
            <a:chOff x="0" y="-9525"/>
            <a:chExt cx="17643974" cy="1886431"/>
          </a:xfrm>
        </p:grpSpPr>
        <p:sp>
          <p:nvSpPr>
            <p:cNvPr id="10" name="TextBox 10"/>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a:solidFill>
                    <a:srgbClr val="2A2E3A"/>
                  </a:solidFill>
                  <a:latin typeface="Iskoola Pota" panose="020B0502040204020203" pitchFamily="34" charset="0"/>
                  <a:ea typeface="Klein Bold"/>
                  <a:cs typeface="Iskoola Pota" panose="020B0502040204020203" pitchFamily="34" charset="0"/>
                  <a:sym typeface="Klein Bold"/>
                </a:rPr>
                <a:t>Screenshot - II</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3008837"/>
            <a:ext cx="13232980" cy="1028409"/>
            <a:chOff x="0" y="-9525"/>
            <a:chExt cx="17643974" cy="1371212"/>
          </a:xfrm>
        </p:grpSpPr>
        <p:sp>
          <p:nvSpPr>
            <p:cNvPr id="13" name="TextBox 13"/>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Testcase -2 : Login Functionality</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5" name="Group 15"/>
          <p:cNvGrpSpPr/>
          <p:nvPr/>
        </p:nvGrpSpPr>
        <p:grpSpPr>
          <a:xfrm>
            <a:off x="2357183" y="8732754"/>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Positive Testcase</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8" name="Group 18"/>
          <p:cNvGrpSpPr/>
          <p:nvPr/>
        </p:nvGrpSpPr>
        <p:grpSpPr>
          <a:xfrm>
            <a:off x="11350083" y="873275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Negative Testcase</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16294" y="4968239"/>
            <a:ext cx="6786817" cy="2796541"/>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2"/>
            <a:stretch>
              <a:fillRect t="-26530" b="-9981"/>
            </a:stretch>
          </a:blipFill>
        </p:spPr>
        <p:txBody>
          <a:bodyPr/>
          <a:lstStyle/>
          <a:p>
            <a:endParaRPr lang="en-IN" dirty="0">
              <a:latin typeface="Iskoola Pota" panose="020B0502040204020203" pitchFamily="34" charset="0"/>
              <a:cs typeface="Iskoola Pota" panose="020B0502040204020203" pitchFamily="34" charset="0"/>
            </a:endParaRPr>
          </a:p>
        </p:txBody>
      </p:sp>
      <p:sp>
        <p:nvSpPr>
          <p:cNvPr id="8" name="Freeform 8"/>
          <p:cNvSpPr/>
          <p:nvPr/>
        </p:nvSpPr>
        <p:spPr>
          <a:xfrm>
            <a:off x="9863466" y="4968239"/>
            <a:ext cx="6751946" cy="2674621"/>
          </a:xfrm>
          <a:custGeom>
            <a:avLst/>
            <a:gdLst/>
            <a:ahLst/>
            <a:cxnLst/>
            <a:rect l="l" t="t" r="r" b="b"/>
            <a:pathLst>
              <a:path w="6751946" h="3797969">
                <a:moveTo>
                  <a:pt x="0" y="0"/>
                </a:moveTo>
                <a:lnTo>
                  <a:pt x="6751946" y="0"/>
                </a:lnTo>
                <a:lnTo>
                  <a:pt x="6751946" y="3797970"/>
                </a:lnTo>
                <a:lnTo>
                  <a:pt x="0" y="3797970"/>
                </a:lnTo>
                <a:lnTo>
                  <a:pt x="0" y="0"/>
                </a:lnTo>
                <a:close/>
              </a:path>
            </a:pathLst>
          </a:custGeom>
          <a:blipFill>
            <a:blip r:embed="rId3"/>
            <a:stretch>
              <a:fillRect t="-27005" b="-14995"/>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9" name="Group 9"/>
          <p:cNvGrpSpPr/>
          <p:nvPr/>
        </p:nvGrpSpPr>
        <p:grpSpPr>
          <a:xfrm>
            <a:off x="841106" y="1132226"/>
            <a:ext cx="13232980" cy="1414823"/>
            <a:chOff x="0" y="-9525"/>
            <a:chExt cx="17643974" cy="1886431"/>
          </a:xfrm>
        </p:grpSpPr>
        <p:sp>
          <p:nvSpPr>
            <p:cNvPr id="10" name="TextBox 10"/>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dirty="0">
                  <a:solidFill>
                    <a:srgbClr val="2A2E3A"/>
                  </a:solidFill>
                  <a:latin typeface="Iskoola Pota" panose="020B0502040204020203" pitchFamily="34" charset="0"/>
                  <a:ea typeface="Klein Bold"/>
                  <a:cs typeface="Iskoola Pota" panose="020B0502040204020203" pitchFamily="34" charset="0"/>
                  <a:sym typeface="Klein Bold"/>
                </a:rPr>
                <a:t>Screenshot - III</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3008837"/>
            <a:ext cx="13232980" cy="1028409"/>
            <a:chOff x="0" y="-9525"/>
            <a:chExt cx="17643974" cy="1371212"/>
          </a:xfrm>
        </p:grpSpPr>
        <p:sp>
          <p:nvSpPr>
            <p:cNvPr id="13" name="TextBox 13"/>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Testcase -3 : Add the Employee</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5" name="Group 15"/>
          <p:cNvGrpSpPr/>
          <p:nvPr/>
        </p:nvGrpSpPr>
        <p:grpSpPr>
          <a:xfrm>
            <a:off x="2357183" y="8732754"/>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Positive Testcase</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8" name="Group 18"/>
          <p:cNvGrpSpPr/>
          <p:nvPr/>
        </p:nvGrpSpPr>
        <p:grpSpPr>
          <a:xfrm>
            <a:off x="11350083" y="873275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Negative Testcase</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16294" y="4945379"/>
            <a:ext cx="6786817" cy="2857501"/>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2"/>
            <a:stretch>
              <a:fillRect t="-25163" b="-8435"/>
            </a:stretch>
          </a:blipFill>
        </p:spPr>
        <p:txBody>
          <a:bodyPr/>
          <a:lstStyle/>
          <a:p>
            <a:endParaRPr lang="en-IN" dirty="0">
              <a:latin typeface="Iskoola Pota" panose="020B0502040204020203" pitchFamily="34" charset="0"/>
              <a:cs typeface="Iskoola Pota" panose="020B0502040204020203" pitchFamily="34" charset="0"/>
            </a:endParaRPr>
          </a:p>
        </p:txBody>
      </p:sp>
      <p:sp>
        <p:nvSpPr>
          <p:cNvPr id="8" name="Freeform 8"/>
          <p:cNvSpPr/>
          <p:nvPr/>
        </p:nvSpPr>
        <p:spPr>
          <a:xfrm>
            <a:off x="9845295" y="4967120"/>
            <a:ext cx="6786817" cy="2772828"/>
          </a:xfrm>
          <a:custGeom>
            <a:avLst/>
            <a:gdLst/>
            <a:ahLst/>
            <a:cxnLst/>
            <a:rect l="l" t="t" r="r" b="b"/>
            <a:pathLst>
              <a:path w="6786817" h="3817584">
                <a:moveTo>
                  <a:pt x="0" y="0"/>
                </a:moveTo>
                <a:lnTo>
                  <a:pt x="6786817" y="0"/>
                </a:lnTo>
                <a:lnTo>
                  <a:pt x="6786817" y="3817585"/>
                </a:lnTo>
                <a:lnTo>
                  <a:pt x="0" y="3817585"/>
                </a:lnTo>
                <a:lnTo>
                  <a:pt x="0" y="0"/>
                </a:lnTo>
                <a:close/>
              </a:path>
            </a:pathLst>
          </a:custGeom>
          <a:blipFill>
            <a:blip r:embed="rId3"/>
            <a:stretch>
              <a:fillRect t="-26714" b="-10965"/>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9" name="Group 9"/>
          <p:cNvGrpSpPr/>
          <p:nvPr/>
        </p:nvGrpSpPr>
        <p:grpSpPr>
          <a:xfrm>
            <a:off x="841106" y="1132226"/>
            <a:ext cx="13232980" cy="1414823"/>
            <a:chOff x="0" y="-9525"/>
            <a:chExt cx="17643974" cy="1886431"/>
          </a:xfrm>
        </p:grpSpPr>
        <p:sp>
          <p:nvSpPr>
            <p:cNvPr id="10" name="TextBox 10"/>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a:solidFill>
                    <a:srgbClr val="2A2E3A"/>
                  </a:solidFill>
                  <a:latin typeface="Iskoola Pota" panose="020B0502040204020203" pitchFamily="34" charset="0"/>
                  <a:ea typeface="Klein Bold"/>
                  <a:cs typeface="Iskoola Pota" panose="020B0502040204020203" pitchFamily="34" charset="0"/>
                  <a:sym typeface="Klein Bold"/>
                </a:rPr>
                <a:t>Screenshot - IV</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3008837"/>
            <a:ext cx="13232980" cy="1028409"/>
            <a:chOff x="0" y="-9525"/>
            <a:chExt cx="17643974" cy="1371212"/>
          </a:xfrm>
        </p:grpSpPr>
        <p:sp>
          <p:nvSpPr>
            <p:cNvPr id="13" name="TextBox 13"/>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dirty="0">
                  <a:solidFill>
                    <a:srgbClr val="2A2E3A"/>
                  </a:solidFill>
                  <a:latin typeface="Iskoola Pota" panose="020B0502040204020203" pitchFamily="34" charset="0"/>
                  <a:ea typeface="Klein Bold"/>
                  <a:cs typeface="Iskoola Pota" panose="020B0502040204020203" pitchFamily="34" charset="0"/>
                  <a:sym typeface="Klein Bold"/>
                </a:rPr>
                <a:t>Testcase -4 : Search the Employee</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5" name="Group 15"/>
          <p:cNvGrpSpPr/>
          <p:nvPr/>
        </p:nvGrpSpPr>
        <p:grpSpPr>
          <a:xfrm>
            <a:off x="2357183" y="8732754"/>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Positive Testcase</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8" name="Group 18"/>
          <p:cNvGrpSpPr/>
          <p:nvPr/>
        </p:nvGrpSpPr>
        <p:grpSpPr>
          <a:xfrm>
            <a:off x="11350083" y="873275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Negative Testcase</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16294" y="4945380"/>
            <a:ext cx="6616490" cy="2797924"/>
          </a:xfrm>
          <a:custGeom>
            <a:avLst/>
            <a:gdLst/>
            <a:ahLst/>
            <a:cxnLst/>
            <a:rect l="l" t="t" r="r" b="b"/>
            <a:pathLst>
              <a:path w="6616490" h="3863487">
                <a:moveTo>
                  <a:pt x="0" y="0"/>
                </a:moveTo>
                <a:lnTo>
                  <a:pt x="6616490" y="0"/>
                </a:lnTo>
                <a:lnTo>
                  <a:pt x="6616490" y="3863487"/>
                </a:lnTo>
                <a:lnTo>
                  <a:pt x="0" y="3863487"/>
                </a:lnTo>
                <a:lnTo>
                  <a:pt x="0" y="0"/>
                </a:lnTo>
                <a:close/>
              </a:path>
            </a:pathLst>
          </a:custGeom>
          <a:blipFill>
            <a:blip r:embed="rId2"/>
            <a:stretch>
              <a:fillRect l="-2104" t="-25611" r="-1702" b="-12475"/>
            </a:stretch>
          </a:blipFill>
        </p:spPr>
        <p:txBody>
          <a:bodyPr/>
          <a:lstStyle/>
          <a:p>
            <a:endParaRPr lang="en-IN" dirty="0">
              <a:latin typeface="Iskoola Pota" panose="020B0502040204020203" pitchFamily="34" charset="0"/>
              <a:cs typeface="Iskoola Pota" panose="020B0502040204020203" pitchFamily="34" charset="0"/>
            </a:endParaRPr>
          </a:p>
        </p:txBody>
      </p:sp>
      <p:sp>
        <p:nvSpPr>
          <p:cNvPr id="8" name="Freeform 8"/>
          <p:cNvSpPr/>
          <p:nvPr/>
        </p:nvSpPr>
        <p:spPr>
          <a:xfrm>
            <a:off x="10129542" y="4867796"/>
            <a:ext cx="6838413" cy="2872151"/>
          </a:xfrm>
          <a:custGeom>
            <a:avLst/>
            <a:gdLst/>
            <a:ahLst/>
            <a:cxnLst/>
            <a:rect l="l" t="t" r="r" b="b"/>
            <a:pathLst>
              <a:path w="6838413" h="3846607">
                <a:moveTo>
                  <a:pt x="0" y="0"/>
                </a:moveTo>
                <a:lnTo>
                  <a:pt x="6838413" y="0"/>
                </a:lnTo>
                <a:lnTo>
                  <a:pt x="6838413" y="3846607"/>
                </a:lnTo>
                <a:lnTo>
                  <a:pt x="0" y="3846607"/>
                </a:lnTo>
                <a:lnTo>
                  <a:pt x="0" y="0"/>
                </a:lnTo>
                <a:close/>
              </a:path>
            </a:pathLst>
          </a:custGeom>
          <a:blipFill>
            <a:blip r:embed="rId3"/>
            <a:stretch>
              <a:fillRect t="-23345" b="-10583"/>
            </a:stretch>
          </a:blipFill>
        </p:spPr>
        <p:txBody>
          <a:bodyPr/>
          <a:lstStyle/>
          <a:p>
            <a:endParaRPr lang="en-IN" dirty="0">
              <a:latin typeface="Iskoola Pota" panose="020B0502040204020203" pitchFamily="34" charset="0"/>
              <a:cs typeface="Iskoola Pota" panose="020B0502040204020203" pitchFamily="34" charset="0"/>
            </a:endParaRPr>
          </a:p>
        </p:txBody>
      </p:sp>
      <p:grpSp>
        <p:nvGrpSpPr>
          <p:cNvPr id="9" name="Group 9"/>
          <p:cNvGrpSpPr/>
          <p:nvPr/>
        </p:nvGrpSpPr>
        <p:grpSpPr>
          <a:xfrm>
            <a:off x="841106" y="1132226"/>
            <a:ext cx="13232980" cy="1414823"/>
            <a:chOff x="0" y="-9525"/>
            <a:chExt cx="17643974" cy="1886431"/>
          </a:xfrm>
        </p:grpSpPr>
        <p:sp>
          <p:nvSpPr>
            <p:cNvPr id="10" name="TextBox 10"/>
            <p:cNvSpPr txBox="1"/>
            <p:nvPr/>
          </p:nvSpPr>
          <p:spPr>
            <a:xfrm>
              <a:off x="0" y="-9525"/>
              <a:ext cx="17643974" cy="1152525"/>
            </a:xfrm>
            <a:prstGeom prst="rect">
              <a:avLst/>
            </a:prstGeom>
          </p:spPr>
          <p:txBody>
            <a:bodyPr lIns="0" tIns="0" rIns="0" bIns="0" rtlCol="0" anchor="t">
              <a:spAutoFit/>
            </a:bodyPr>
            <a:lstStyle/>
            <a:p>
              <a:pPr algn="l">
                <a:lnSpc>
                  <a:spcPts val="6781"/>
                </a:lnSpc>
              </a:pPr>
              <a:r>
                <a:rPr lang="en-US" sz="5650" b="1" u="sng">
                  <a:solidFill>
                    <a:srgbClr val="2A2E3A"/>
                  </a:solidFill>
                  <a:latin typeface="Iskoola Pota" panose="020B0502040204020203" pitchFamily="34" charset="0"/>
                  <a:ea typeface="Klein Bold"/>
                  <a:cs typeface="Iskoola Pota" panose="020B0502040204020203" pitchFamily="34" charset="0"/>
                  <a:sym typeface="Klein Bold"/>
                </a:rPr>
                <a:t>Screenshot - V</a:t>
              </a:r>
            </a:p>
          </p:txBody>
        </p:sp>
        <p:sp>
          <p:nvSpPr>
            <p:cNvPr id="11" name="TextBox 11"/>
            <p:cNvSpPr txBox="1"/>
            <p:nvPr/>
          </p:nvSpPr>
          <p:spPr>
            <a:xfrm>
              <a:off x="0" y="1335817"/>
              <a:ext cx="17119850" cy="541089"/>
            </a:xfrm>
            <a:prstGeom prst="rect">
              <a:avLst/>
            </a:prstGeom>
          </p:spPr>
          <p:txBody>
            <a:bodyPr lIns="0" tIns="0" rIns="0" bIns="0" rtlCol="0" anchor="t">
              <a:spAutoFit/>
            </a:bodyPr>
            <a:lstStyle/>
            <a:p>
              <a:pPr algn="l">
                <a:lnSpc>
                  <a:spcPts val="3602"/>
                </a:lnSpc>
              </a:pPr>
              <a:endParaRPr>
                <a:latin typeface="Iskoola Pota" panose="020B0502040204020203" pitchFamily="34" charset="0"/>
                <a:cs typeface="Iskoola Pota" panose="020B0502040204020203" pitchFamily="34" charset="0"/>
              </a:endParaRPr>
            </a:p>
          </p:txBody>
        </p:sp>
      </p:grpSp>
      <p:grpSp>
        <p:nvGrpSpPr>
          <p:cNvPr id="12" name="Group 12"/>
          <p:cNvGrpSpPr/>
          <p:nvPr/>
        </p:nvGrpSpPr>
        <p:grpSpPr>
          <a:xfrm>
            <a:off x="936579" y="3008837"/>
            <a:ext cx="13232980" cy="1028409"/>
            <a:chOff x="0" y="-9525"/>
            <a:chExt cx="17643974" cy="1371212"/>
          </a:xfrm>
        </p:grpSpPr>
        <p:sp>
          <p:nvSpPr>
            <p:cNvPr id="13" name="TextBox 13"/>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Testcase -5 : Add the User</a:t>
              </a:r>
            </a:p>
          </p:txBody>
        </p:sp>
        <p:sp>
          <p:nvSpPr>
            <p:cNvPr id="14" name="TextBox 14"/>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5" name="Group 15"/>
          <p:cNvGrpSpPr/>
          <p:nvPr/>
        </p:nvGrpSpPr>
        <p:grpSpPr>
          <a:xfrm>
            <a:off x="2357183" y="8732754"/>
            <a:ext cx="13232980" cy="1028409"/>
            <a:chOff x="0" y="-9525"/>
            <a:chExt cx="17643974" cy="1371212"/>
          </a:xfrm>
        </p:grpSpPr>
        <p:sp>
          <p:nvSpPr>
            <p:cNvPr id="16" name="TextBox 16"/>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Positive Testcase</a:t>
              </a:r>
            </a:p>
          </p:txBody>
        </p:sp>
        <p:sp>
          <p:nvSpPr>
            <p:cNvPr id="17" name="TextBox 17"/>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grpSp>
        <p:nvGrpSpPr>
          <p:cNvPr id="18" name="Group 18"/>
          <p:cNvGrpSpPr/>
          <p:nvPr/>
        </p:nvGrpSpPr>
        <p:grpSpPr>
          <a:xfrm>
            <a:off x="11350083" y="8732754"/>
            <a:ext cx="13232980" cy="1028409"/>
            <a:chOff x="0" y="-9525"/>
            <a:chExt cx="17643974" cy="1371212"/>
          </a:xfrm>
        </p:grpSpPr>
        <p:sp>
          <p:nvSpPr>
            <p:cNvPr id="19" name="TextBox 19"/>
            <p:cNvSpPr txBox="1"/>
            <p:nvPr/>
          </p:nvSpPr>
          <p:spPr>
            <a:xfrm>
              <a:off x="0" y="-9525"/>
              <a:ext cx="17643974" cy="708025"/>
            </a:xfrm>
            <a:prstGeom prst="rect">
              <a:avLst/>
            </a:prstGeom>
          </p:spPr>
          <p:txBody>
            <a:bodyPr lIns="0" tIns="0" rIns="0" bIns="0" rtlCol="0" anchor="t">
              <a:spAutoFit/>
            </a:bodyPr>
            <a:lstStyle/>
            <a:p>
              <a:pPr algn="l">
                <a:lnSpc>
                  <a:spcPts val="4141"/>
                </a:lnSpc>
              </a:pPr>
              <a:r>
                <a:rPr lang="en-US" sz="3450" b="1">
                  <a:solidFill>
                    <a:srgbClr val="2A2E3A"/>
                  </a:solidFill>
                  <a:latin typeface="Iskoola Pota" panose="020B0502040204020203" pitchFamily="34" charset="0"/>
                  <a:ea typeface="Klein Bold"/>
                  <a:cs typeface="Iskoola Pota" panose="020B0502040204020203" pitchFamily="34" charset="0"/>
                  <a:sym typeface="Klein Bold"/>
                </a:rPr>
                <a:t>Negative Testcase</a:t>
              </a:r>
            </a:p>
          </p:txBody>
        </p:sp>
        <p:sp>
          <p:nvSpPr>
            <p:cNvPr id="20" name="TextBox 20"/>
            <p:cNvSpPr txBox="1"/>
            <p:nvPr/>
          </p:nvSpPr>
          <p:spPr>
            <a:xfrm>
              <a:off x="0" y="910366"/>
              <a:ext cx="17119850" cy="451321"/>
            </a:xfrm>
            <a:prstGeom prst="rect">
              <a:avLst/>
            </a:prstGeom>
          </p:spPr>
          <p:txBody>
            <a:bodyPr lIns="0" tIns="0" rIns="0" bIns="0" rtlCol="0" anchor="t">
              <a:spAutoFit/>
            </a:bodyPr>
            <a:lstStyle/>
            <a:p>
              <a:pPr algn="l">
                <a:lnSpc>
                  <a:spcPts val="2930"/>
                </a:lnSpc>
              </a:pPr>
              <a:endParaRPr>
                <a:latin typeface="Iskoola Pota" panose="020B0502040204020203" pitchFamily="34" charset="0"/>
                <a:cs typeface="Iskoola Pota" panose="020B0502040204020203" pitchFamily="34" charset="0"/>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3015833" y="4045559"/>
            <a:ext cx="14193100" cy="2302946"/>
            <a:chOff x="0" y="142754"/>
            <a:chExt cx="18924134" cy="3070594"/>
          </a:xfrm>
        </p:grpSpPr>
        <p:sp>
          <p:nvSpPr>
            <p:cNvPr id="8" name="TextBox 8"/>
            <p:cNvSpPr txBox="1"/>
            <p:nvPr/>
          </p:nvSpPr>
          <p:spPr>
            <a:xfrm>
              <a:off x="1280160" y="142754"/>
              <a:ext cx="17643974" cy="2283104"/>
            </a:xfrm>
            <a:prstGeom prst="rect">
              <a:avLst/>
            </a:prstGeom>
          </p:spPr>
          <p:txBody>
            <a:bodyPr lIns="0" tIns="0" rIns="0" bIns="0" rtlCol="0" anchor="t">
              <a:spAutoFit/>
            </a:bodyPr>
            <a:lstStyle/>
            <a:p>
              <a:pPr algn="l">
                <a:lnSpc>
                  <a:spcPts val="14459"/>
                </a:lnSpc>
              </a:pPr>
              <a:r>
                <a:rPr lang="en-US" sz="9600" b="1" dirty="0">
                  <a:solidFill>
                    <a:srgbClr val="2A2E3A"/>
                  </a:solidFill>
                  <a:latin typeface="Iskoola Pota" panose="020B0502040204020203" pitchFamily="34" charset="0"/>
                  <a:ea typeface="Klein Bold"/>
                  <a:cs typeface="Iskoola Pota" panose="020B0502040204020203" pitchFamily="34" charset="0"/>
                  <a:sym typeface="Klein Bold"/>
                </a:rPr>
                <a:t>THANK YOU</a:t>
              </a:r>
            </a:p>
          </p:txBody>
        </p:sp>
        <p:sp>
          <p:nvSpPr>
            <p:cNvPr id="9" name="TextBox 9"/>
            <p:cNvSpPr txBox="1"/>
            <p:nvPr/>
          </p:nvSpPr>
          <p:spPr>
            <a:xfrm>
              <a:off x="0" y="2631217"/>
              <a:ext cx="17119850" cy="582131"/>
            </a:xfrm>
            <a:prstGeom prst="rect">
              <a:avLst/>
            </a:prstGeom>
          </p:spPr>
          <p:txBody>
            <a:bodyPr lIns="0" tIns="0" rIns="0" bIns="0" rtlCol="0" anchor="t">
              <a:spAutoFit/>
            </a:bodyPr>
            <a:lstStyle/>
            <a:p>
              <a:pPr algn="l">
                <a:lnSpc>
                  <a:spcPts val="3602"/>
                </a:lnSpc>
              </a:pPr>
              <a:endParaRPr/>
            </a:p>
          </p:txBody>
        </p:sp>
      </p:grpSp>
      <p:sp>
        <p:nvSpPr>
          <p:cNvPr id="10" name="TextBox 10"/>
          <p:cNvSpPr txBox="1"/>
          <p:nvPr/>
        </p:nvSpPr>
        <p:spPr>
          <a:xfrm>
            <a:off x="4859873" y="5603866"/>
            <a:ext cx="12839887" cy="453267"/>
          </a:xfrm>
          <a:prstGeom prst="rect">
            <a:avLst/>
          </a:prstGeom>
        </p:spPr>
        <p:txBody>
          <a:bodyPr lIns="0" tIns="0" rIns="0" bIns="0" rtlCol="0" anchor="t">
            <a:spAutoFit/>
          </a:bodyPr>
          <a:lstStyle/>
          <a:p>
            <a:pPr algn="l">
              <a:lnSpc>
                <a:spcPts val="3602"/>
              </a:lnSpc>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00997" y="170836"/>
            <a:ext cx="10504420" cy="1073820"/>
          </a:xfrm>
          <a:prstGeom prst="rect">
            <a:avLst/>
          </a:prstGeom>
        </p:spPr>
        <p:txBody>
          <a:bodyPr lIns="0" tIns="0" rIns="0" bIns="0" rtlCol="0" anchor="t">
            <a:spAutoFit/>
          </a:bodyPr>
          <a:lstStyle/>
          <a:p>
            <a:pPr algn="l">
              <a:lnSpc>
                <a:spcPts val="9099"/>
              </a:lnSpc>
            </a:pPr>
            <a:r>
              <a:rPr lang="en-US" sz="6000" b="1" dirty="0">
                <a:latin typeface="Iskoola Pota" panose="020B0502040204020203" pitchFamily="34" charset="0"/>
                <a:ea typeface="Klein Bold"/>
                <a:cs typeface="Iskoola Pota" panose="020B0502040204020203" pitchFamily="34" charset="0"/>
                <a:sym typeface="Klein Bold"/>
              </a:rPr>
              <a:t>Project Structure -</a:t>
            </a:r>
          </a:p>
        </p:txBody>
      </p:sp>
      <p:pic>
        <p:nvPicPr>
          <p:cNvPr id="6" name="Picture 5">
            <a:extLst>
              <a:ext uri="{FF2B5EF4-FFF2-40B4-BE49-F238E27FC236}">
                <a16:creationId xmlns:a16="http://schemas.microsoft.com/office/drawing/2014/main" id="{30DCB77F-2B1B-CCA8-9EFB-DEAFBBB0A4CB}"/>
              </a:ext>
            </a:extLst>
          </p:cNvPr>
          <p:cNvPicPr>
            <a:picLocks noChangeAspect="1"/>
          </p:cNvPicPr>
          <p:nvPr/>
        </p:nvPicPr>
        <p:blipFill>
          <a:blip r:embed="rId2"/>
          <a:stretch>
            <a:fillRect/>
          </a:stretch>
        </p:blipFill>
        <p:spPr>
          <a:xfrm>
            <a:off x="1036950" y="1996005"/>
            <a:ext cx="4816257" cy="7201524"/>
          </a:xfrm>
          <a:prstGeom prst="rect">
            <a:avLst/>
          </a:prstGeom>
        </p:spPr>
      </p:pic>
      <p:pic>
        <p:nvPicPr>
          <p:cNvPr id="8" name="Picture 7">
            <a:extLst>
              <a:ext uri="{FF2B5EF4-FFF2-40B4-BE49-F238E27FC236}">
                <a16:creationId xmlns:a16="http://schemas.microsoft.com/office/drawing/2014/main" id="{428D6537-2F53-2C89-6BBF-21900FCDD222}"/>
              </a:ext>
            </a:extLst>
          </p:cNvPr>
          <p:cNvPicPr>
            <a:picLocks noChangeAspect="1"/>
          </p:cNvPicPr>
          <p:nvPr/>
        </p:nvPicPr>
        <p:blipFill>
          <a:blip r:embed="rId3"/>
          <a:stretch>
            <a:fillRect/>
          </a:stretch>
        </p:blipFill>
        <p:spPr>
          <a:xfrm>
            <a:off x="6380608" y="1996005"/>
            <a:ext cx="4724809" cy="7064352"/>
          </a:xfrm>
          <a:prstGeom prst="rect">
            <a:avLst/>
          </a:prstGeom>
        </p:spPr>
      </p:pic>
      <p:pic>
        <p:nvPicPr>
          <p:cNvPr id="10" name="Picture 9">
            <a:extLst>
              <a:ext uri="{FF2B5EF4-FFF2-40B4-BE49-F238E27FC236}">
                <a16:creationId xmlns:a16="http://schemas.microsoft.com/office/drawing/2014/main" id="{EB6AB35B-2AA7-BF2E-B327-50D2ABDC8B53}"/>
              </a:ext>
            </a:extLst>
          </p:cNvPr>
          <p:cNvPicPr>
            <a:picLocks noChangeAspect="1"/>
          </p:cNvPicPr>
          <p:nvPr/>
        </p:nvPicPr>
        <p:blipFill>
          <a:blip r:embed="rId4"/>
          <a:stretch>
            <a:fillRect/>
          </a:stretch>
        </p:blipFill>
        <p:spPr>
          <a:xfrm>
            <a:off x="11632818" y="2365760"/>
            <a:ext cx="4625741" cy="57688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952500"/>
            <a:ext cx="10504420" cy="1073820"/>
          </a:xfrm>
          <a:prstGeom prst="rect">
            <a:avLst/>
          </a:prstGeom>
        </p:spPr>
        <p:txBody>
          <a:bodyPr lIns="0" tIns="0" rIns="0" bIns="0" rtlCol="0" anchor="t">
            <a:spAutoFit/>
          </a:bodyPr>
          <a:lstStyle/>
          <a:p>
            <a:pPr algn="l">
              <a:lnSpc>
                <a:spcPts val="9099"/>
              </a:lnSpc>
            </a:pPr>
            <a:r>
              <a:rPr lang="en-US" sz="6000" b="1" dirty="0">
                <a:solidFill>
                  <a:srgbClr val="2A2E3A"/>
                </a:solidFill>
                <a:latin typeface="Iskoola Pota" panose="020B0502040204020203" pitchFamily="34" charset="0"/>
                <a:ea typeface="Klein Bold"/>
                <a:cs typeface="Iskoola Pota" panose="020B0502040204020203" pitchFamily="34" charset="0"/>
                <a:sym typeface="Klein Bold"/>
              </a:rPr>
              <a:t>Feature Files</a:t>
            </a:r>
          </a:p>
        </p:txBody>
      </p:sp>
      <p:sp>
        <p:nvSpPr>
          <p:cNvPr id="6" name="TextBox 6"/>
          <p:cNvSpPr txBox="1"/>
          <p:nvPr/>
        </p:nvSpPr>
        <p:spPr>
          <a:xfrm>
            <a:off x="1275767" y="2847752"/>
            <a:ext cx="10504420" cy="733424"/>
          </a:xfrm>
          <a:prstGeom prst="rect">
            <a:avLst/>
          </a:prstGeom>
        </p:spPr>
        <p:txBody>
          <a:bodyPr lIns="0" tIns="0" rIns="0" bIns="0" rtlCol="0" anchor="t">
            <a:spAutoFit/>
          </a:bodyPr>
          <a:lstStyle/>
          <a:p>
            <a:pPr algn="l">
              <a:lnSpc>
                <a:spcPts val="5850"/>
              </a:lnSpc>
            </a:pPr>
            <a:r>
              <a:rPr lang="en-US" sz="4500" b="1" dirty="0">
                <a:solidFill>
                  <a:srgbClr val="2A2E3A"/>
                </a:solidFill>
                <a:latin typeface="Iskoola Pota" panose="020B0502040204020203" pitchFamily="34" charset="0"/>
                <a:ea typeface="Klein Bold"/>
                <a:cs typeface="Iskoola Pota" panose="020B0502040204020203" pitchFamily="34" charset="0"/>
                <a:sym typeface="Klein Bold"/>
              </a:rPr>
              <a:t>.  URL Validation</a:t>
            </a:r>
          </a:p>
        </p:txBody>
      </p:sp>
      <p:sp>
        <p:nvSpPr>
          <p:cNvPr id="7" name="TextBox 7"/>
          <p:cNvSpPr txBox="1"/>
          <p:nvPr/>
        </p:nvSpPr>
        <p:spPr>
          <a:xfrm>
            <a:off x="1275767" y="3895501"/>
            <a:ext cx="8754517" cy="4883068"/>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2A2E3A"/>
                </a:solidFill>
                <a:latin typeface="Iskoola Pota" panose="020B0502040204020203" pitchFamily="34" charset="0"/>
                <a:ea typeface="Klein"/>
                <a:cs typeface="Iskoola Pota" panose="020B0502040204020203" pitchFamily="34" charset="0"/>
                <a:sym typeface="Klein"/>
              </a:rPr>
              <a:t>Correct URL → Redirect to login page  //</a:t>
            </a:r>
          </a:p>
          <a:p>
            <a:pPr marL="734059" lvl="1" indent="-367030" algn="l">
              <a:lnSpc>
                <a:spcPts val="4759"/>
              </a:lnSpc>
              <a:buFont typeface="Arial"/>
              <a:buChar char="•"/>
            </a:pPr>
            <a:r>
              <a:rPr lang="en-US" sz="3399" dirty="0">
                <a:solidFill>
                  <a:srgbClr val="2A2E3A"/>
                </a:solidFill>
                <a:latin typeface="Iskoola Pota" panose="020B0502040204020203" pitchFamily="34" charset="0"/>
                <a:ea typeface="Klein"/>
                <a:cs typeface="Iskoola Pota" panose="020B0502040204020203" pitchFamily="34" charset="0"/>
                <a:sym typeface="Klein"/>
              </a:rPr>
              <a:t>Wrong URL → Page not found error  //</a:t>
            </a:r>
          </a:p>
          <a:p>
            <a:pPr algn="ctr">
              <a:lnSpc>
                <a:spcPts val="4759"/>
              </a:lnSpc>
            </a:pPr>
            <a:endParaRPr lang="en-US" sz="3399" dirty="0">
              <a:solidFill>
                <a:srgbClr val="2A2E3A"/>
              </a:solidFill>
              <a:latin typeface="Iskoola Pota" panose="020B0502040204020203" pitchFamily="34" charset="0"/>
              <a:ea typeface="Klein"/>
              <a:cs typeface="Iskoola Pota" panose="020B0502040204020203" pitchFamily="34" charset="0"/>
              <a:sym typeface="Klein"/>
            </a:endParaRPr>
          </a:p>
          <a:p>
            <a:pPr algn="ctr">
              <a:lnSpc>
                <a:spcPts val="4759"/>
              </a:lnSpc>
            </a:pPr>
            <a:endParaRPr lang="en-US" sz="3399" dirty="0">
              <a:solidFill>
                <a:srgbClr val="2A2E3A"/>
              </a:solidFill>
              <a:latin typeface="Iskoola Pota" panose="020B0502040204020203" pitchFamily="34" charset="0"/>
              <a:ea typeface="Klein"/>
              <a:cs typeface="Iskoola Pota" panose="020B0502040204020203" pitchFamily="34" charset="0"/>
              <a:sym typeface="Klein"/>
            </a:endParaRPr>
          </a:p>
          <a:p>
            <a:pPr algn="ctr">
              <a:lnSpc>
                <a:spcPts val="4759"/>
              </a:lnSpc>
            </a:pPr>
            <a:endParaRPr lang="en-US" sz="3399" dirty="0">
              <a:solidFill>
                <a:srgbClr val="2A2E3A"/>
              </a:solidFill>
              <a:latin typeface="Iskoola Pota" panose="020B0502040204020203" pitchFamily="34" charset="0"/>
              <a:ea typeface="Klein"/>
              <a:cs typeface="Iskoola Pota" panose="020B0502040204020203" pitchFamily="34" charset="0"/>
              <a:sym typeface="Klein"/>
            </a:endParaRPr>
          </a:p>
          <a:p>
            <a:pPr algn="ctr">
              <a:lnSpc>
                <a:spcPts val="4759"/>
              </a:lnSpc>
            </a:pPr>
            <a:endParaRPr lang="en-US" sz="3399" dirty="0">
              <a:solidFill>
                <a:srgbClr val="2A2E3A"/>
              </a:solidFill>
              <a:latin typeface="Iskoola Pota" panose="020B0502040204020203" pitchFamily="34" charset="0"/>
              <a:ea typeface="Klein"/>
              <a:cs typeface="Iskoola Pota" panose="020B0502040204020203" pitchFamily="34" charset="0"/>
              <a:sym typeface="Klein"/>
            </a:endParaRPr>
          </a:p>
          <a:p>
            <a:pPr algn="ctr">
              <a:lnSpc>
                <a:spcPts val="4759"/>
              </a:lnSpc>
            </a:pPr>
            <a:endParaRPr lang="en-US" sz="3399" dirty="0">
              <a:solidFill>
                <a:srgbClr val="2A2E3A"/>
              </a:solidFill>
              <a:latin typeface="Iskoola Pota" panose="020B0502040204020203" pitchFamily="34" charset="0"/>
              <a:ea typeface="Klein"/>
              <a:cs typeface="Iskoola Pota" panose="020B0502040204020203" pitchFamily="34" charset="0"/>
              <a:sym typeface="Klein"/>
            </a:endParaRPr>
          </a:p>
          <a:p>
            <a:pPr algn="ctr">
              <a:lnSpc>
                <a:spcPts val="4759"/>
              </a:lnSpc>
            </a:pPr>
            <a:endParaRPr lang="en-US" sz="3399" dirty="0">
              <a:solidFill>
                <a:srgbClr val="2A2E3A"/>
              </a:solidFill>
              <a:latin typeface="Iskoola Pota" panose="020B0502040204020203" pitchFamily="34" charset="0"/>
              <a:ea typeface="Klein"/>
              <a:cs typeface="Iskoola Pota" panose="020B0502040204020203" pitchFamily="34" charset="0"/>
              <a:sym typeface="Klein"/>
            </a:endParaRPr>
          </a:p>
        </p:txBody>
      </p:sp>
      <p:sp>
        <p:nvSpPr>
          <p:cNvPr id="10" name="TextBox 10"/>
          <p:cNvSpPr txBox="1"/>
          <p:nvPr/>
        </p:nvSpPr>
        <p:spPr>
          <a:xfrm>
            <a:off x="1028700" y="6777136"/>
            <a:ext cx="11889581"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2A2E3A"/>
                </a:solidFill>
                <a:latin typeface="Iskoola Pota" panose="020B0502040204020203" pitchFamily="34" charset="0"/>
                <a:ea typeface="Klein"/>
                <a:cs typeface="Iskoola Pota" panose="020B0502040204020203" pitchFamily="34" charset="0"/>
                <a:sym typeface="Klein"/>
              </a:rPr>
              <a:t>Positive: Correct credentials → Dashboard displayed  //</a:t>
            </a:r>
          </a:p>
          <a:p>
            <a:pPr marL="734059" lvl="1" indent="-367030" algn="l">
              <a:lnSpc>
                <a:spcPts val="4759"/>
              </a:lnSpc>
              <a:buFont typeface="Arial"/>
              <a:buChar char="•"/>
            </a:pPr>
            <a:r>
              <a:rPr lang="en-US" sz="3399" dirty="0">
                <a:solidFill>
                  <a:srgbClr val="2A2E3A"/>
                </a:solidFill>
                <a:latin typeface="Iskoola Pota" panose="020B0502040204020203" pitchFamily="34" charset="0"/>
                <a:ea typeface="Klein"/>
                <a:cs typeface="Iskoola Pota" panose="020B0502040204020203" pitchFamily="34" charset="0"/>
                <a:sym typeface="Klein"/>
              </a:rPr>
              <a:t>Negative: Invalid credentials → Login error  //</a:t>
            </a:r>
          </a:p>
          <a:p>
            <a:pPr algn="ctr">
              <a:lnSpc>
                <a:spcPts val="4759"/>
              </a:lnSpc>
            </a:pPr>
            <a:endParaRPr lang="en-US" sz="3399" dirty="0">
              <a:solidFill>
                <a:srgbClr val="2A2E3A"/>
              </a:solidFill>
              <a:latin typeface="Iskoola Pota" panose="020B0502040204020203" pitchFamily="34" charset="0"/>
              <a:ea typeface="Klein"/>
              <a:cs typeface="Iskoola Pota" panose="020B0502040204020203" pitchFamily="34" charset="0"/>
              <a:sym typeface="Klein"/>
            </a:endParaRPr>
          </a:p>
        </p:txBody>
      </p:sp>
      <p:sp>
        <p:nvSpPr>
          <p:cNvPr id="11" name="TextBox 11"/>
          <p:cNvSpPr txBox="1"/>
          <p:nvPr/>
        </p:nvSpPr>
        <p:spPr>
          <a:xfrm>
            <a:off x="1275767" y="5647466"/>
            <a:ext cx="10504420" cy="733424"/>
          </a:xfrm>
          <a:prstGeom prst="rect">
            <a:avLst/>
          </a:prstGeom>
        </p:spPr>
        <p:txBody>
          <a:bodyPr lIns="0" tIns="0" rIns="0" bIns="0" rtlCol="0" anchor="t">
            <a:spAutoFit/>
          </a:bodyPr>
          <a:lstStyle/>
          <a:p>
            <a:pPr algn="l">
              <a:lnSpc>
                <a:spcPts val="5850"/>
              </a:lnSpc>
            </a:pPr>
            <a:r>
              <a:rPr lang="en-US" sz="4500" b="1" dirty="0">
                <a:solidFill>
                  <a:srgbClr val="2A2E3A"/>
                </a:solidFill>
                <a:latin typeface="Iskoola Pota" panose="020B0502040204020203" pitchFamily="34" charset="0"/>
                <a:ea typeface="Klein Bold"/>
                <a:cs typeface="Iskoola Pota" panose="020B0502040204020203" pitchFamily="34" charset="0"/>
                <a:sym typeface="Klein Bold"/>
              </a:rPr>
              <a:t>. Login Functionality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275767" y="1388435"/>
            <a:ext cx="10504420" cy="686598"/>
          </a:xfrm>
          <a:prstGeom prst="rect">
            <a:avLst/>
          </a:prstGeom>
        </p:spPr>
        <p:txBody>
          <a:bodyPr lIns="0" tIns="0" rIns="0" bIns="0" rtlCol="0" anchor="t">
            <a:spAutoFit/>
          </a:bodyPr>
          <a:lstStyle/>
          <a:p>
            <a:pPr algn="l">
              <a:lnSpc>
                <a:spcPts val="5850"/>
              </a:lnSpc>
            </a:pPr>
            <a:r>
              <a:rPr lang="en-US" sz="3600" b="1" dirty="0">
                <a:solidFill>
                  <a:srgbClr val="2A2E3A"/>
                </a:solidFill>
                <a:latin typeface="Iskoola Pota" panose="020B0502040204020203" pitchFamily="34" charset="0"/>
                <a:ea typeface="Klein Bold"/>
                <a:cs typeface="Iskoola Pota" panose="020B0502040204020203" pitchFamily="34" charset="0"/>
                <a:sym typeface="Klein Bold"/>
              </a:rPr>
              <a:t>.  </a:t>
            </a:r>
            <a:r>
              <a:rPr lang="en-US" sz="3600" b="1" u="sng" dirty="0">
                <a:solidFill>
                  <a:srgbClr val="2A2E3A"/>
                </a:solidFill>
                <a:latin typeface="Iskoola Pota" panose="020B0502040204020203" pitchFamily="34" charset="0"/>
                <a:ea typeface="Klein Bold"/>
                <a:cs typeface="Iskoola Pota" panose="020B0502040204020203" pitchFamily="34" charset="0"/>
                <a:sym typeface="Klein Bold"/>
              </a:rPr>
              <a:t>Add the Employee</a:t>
            </a:r>
          </a:p>
        </p:txBody>
      </p:sp>
      <p:sp>
        <p:nvSpPr>
          <p:cNvPr id="8" name="TextBox 8"/>
          <p:cNvSpPr txBox="1"/>
          <p:nvPr/>
        </p:nvSpPr>
        <p:spPr>
          <a:xfrm>
            <a:off x="1028700" y="2521910"/>
            <a:ext cx="16090553" cy="3043013"/>
          </a:xfrm>
          <a:prstGeom prst="rect">
            <a:avLst/>
          </a:prstGeom>
        </p:spPr>
        <p:txBody>
          <a:bodyPr lIns="0" tIns="0" rIns="0" bIns="0" rtlCol="0" anchor="t">
            <a:spAutoFit/>
          </a:bodyPr>
          <a:lstStyle/>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Positive Testcase: Launch app → Login → Add employee → Verification success</a:t>
            </a:r>
          </a:p>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Negative Testcase: Missing required fields → Verification error</a:t>
            </a:r>
          </a:p>
          <a:p>
            <a:pPr marL="734059" lvl="1" indent="-367030" algn="l">
              <a:lnSpc>
                <a:spcPts val="4759"/>
              </a:lnSpc>
              <a:buFont typeface="Arial"/>
              <a:buChar char="•"/>
            </a:pPr>
            <a:endParaRPr lang="en-US" sz="3600" dirty="0">
              <a:solidFill>
                <a:srgbClr val="2A2E3A"/>
              </a:solidFill>
              <a:latin typeface="Iskoola Pota" panose="020B0502040204020203" pitchFamily="34" charset="0"/>
              <a:ea typeface="Klein"/>
              <a:cs typeface="Iskoola Pota" panose="020B0502040204020203" pitchFamily="34" charset="0"/>
              <a:sym typeface="Klein"/>
            </a:endParaRPr>
          </a:p>
          <a:p>
            <a:pPr marL="734059" lvl="1" indent="-367030" algn="l">
              <a:lnSpc>
                <a:spcPts val="4759"/>
              </a:lnSpc>
              <a:buFont typeface="Arial"/>
              <a:buChar char="•"/>
            </a:pPr>
            <a:endParaRPr lang="en-US" sz="3600" dirty="0">
              <a:solidFill>
                <a:srgbClr val="2A2E3A"/>
              </a:solidFill>
              <a:latin typeface="Iskoola Pota" panose="020B0502040204020203" pitchFamily="34" charset="0"/>
              <a:ea typeface="Klein"/>
              <a:cs typeface="Iskoola Pota" panose="020B0502040204020203" pitchFamily="34" charset="0"/>
              <a:sym typeface="Klein"/>
            </a:endParaRPr>
          </a:p>
          <a:p>
            <a:pPr algn="ctr">
              <a:lnSpc>
                <a:spcPts val="4759"/>
              </a:lnSpc>
            </a:pPr>
            <a:endParaRPr lang="en-US" sz="3600" dirty="0">
              <a:solidFill>
                <a:srgbClr val="2A2E3A"/>
              </a:solidFill>
              <a:latin typeface="Iskoola Pota" panose="020B0502040204020203" pitchFamily="34" charset="0"/>
              <a:ea typeface="Klein"/>
              <a:cs typeface="Iskoola Pota" panose="020B0502040204020203" pitchFamily="34" charset="0"/>
              <a:sym typeface="Klein"/>
            </a:endParaRPr>
          </a:p>
        </p:txBody>
      </p:sp>
      <p:sp>
        <p:nvSpPr>
          <p:cNvPr id="9" name="TextBox 9"/>
          <p:cNvSpPr txBox="1"/>
          <p:nvPr/>
        </p:nvSpPr>
        <p:spPr>
          <a:xfrm>
            <a:off x="1028700" y="5403544"/>
            <a:ext cx="11958340" cy="1799590"/>
          </a:xfrm>
          <a:prstGeom prst="rect">
            <a:avLst/>
          </a:prstGeom>
        </p:spPr>
        <p:txBody>
          <a:bodyPr lIns="0" tIns="0" rIns="0" bIns="0" rtlCol="0" anchor="t">
            <a:spAutoFit/>
          </a:bodyPr>
          <a:lstStyle/>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Positive: Search by ID → Verified record found</a:t>
            </a:r>
          </a:p>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Negative: Search invalid ID → No verified record found</a:t>
            </a:r>
          </a:p>
          <a:p>
            <a:pPr algn="ctr">
              <a:lnSpc>
                <a:spcPts val="4759"/>
              </a:lnSpc>
            </a:pPr>
            <a:endParaRPr lang="en-US" sz="3600" dirty="0">
              <a:solidFill>
                <a:srgbClr val="2A2E3A"/>
              </a:solidFill>
              <a:latin typeface="Iskoola Pota" panose="020B0502040204020203" pitchFamily="34" charset="0"/>
              <a:ea typeface="Klein"/>
              <a:cs typeface="Iskoola Pota" panose="020B0502040204020203" pitchFamily="34" charset="0"/>
              <a:sym typeface="Klein"/>
            </a:endParaRPr>
          </a:p>
        </p:txBody>
      </p:sp>
      <p:sp>
        <p:nvSpPr>
          <p:cNvPr id="10" name="TextBox 10"/>
          <p:cNvSpPr txBox="1"/>
          <p:nvPr/>
        </p:nvSpPr>
        <p:spPr>
          <a:xfrm>
            <a:off x="1275767" y="4273875"/>
            <a:ext cx="10504420" cy="686598"/>
          </a:xfrm>
          <a:prstGeom prst="rect">
            <a:avLst/>
          </a:prstGeom>
        </p:spPr>
        <p:txBody>
          <a:bodyPr lIns="0" tIns="0" rIns="0" bIns="0" rtlCol="0" anchor="t">
            <a:spAutoFit/>
          </a:bodyPr>
          <a:lstStyle/>
          <a:p>
            <a:pPr algn="l">
              <a:lnSpc>
                <a:spcPts val="5850"/>
              </a:lnSpc>
            </a:pPr>
            <a:r>
              <a:rPr lang="en-US" sz="3600" b="1" dirty="0">
                <a:solidFill>
                  <a:srgbClr val="2A2E3A"/>
                </a:solidFill>
                <a:latin typeface="Iskoola Pota" panose="020B0502040204020203" pitchFamily="34" charset="0"/>
                <a:ea typeface="Klein Bold"/>
                <a:cs typeface="Iskoola Pota" panose="020B0502040204020203" pitchFamily="34" charset="0"/>
                <a:sym typeface="Klein Bold"/>
              </a:rPr>
              <a:t>.  </a:t>
            </a:r>
            <a:r>
              <a:rPr lang="en-US" sz="3600" b="1" u="sng" dirty="0">
                <a:solidFill>
                  <a:srgbClr val="2A2E3A"/>
                </a:solidFill>
                <a:latin typeface="Iskoola Pota" panose="020B0502040204020203" pitchFamily="34" charset="0"/>
                <a:ea typeface="Klein Bold"/>
                <a:cs typeface="Iskoola Pota" panose="020B0502040204020203" pitchFamily="34" charset="0"/>
                <a:sym typeface="Klein Bold"/>
              </a:rPr>
              <a:t>Search Employee</a:t>
            </a:r>
          </a:p>
        </p:txBody>
      </p:sp>
      <p:sp>
        <p:nvSpPr>
          <p:cNvPr id="11" name="TextBox 11"/>
          <p:cNvSpPr txBox="1"/>
          <p:nvPr/>
        </p:nvSpPr>
        <p:spPr>
          <a:xfrm>
            <a:off x="1028700" y="7998770"/>
            <a:ext cx="13105954" cy="1799590"/>
          </a:xfrm>
          <a:prstGeom prst="rect">
            <a:avLst/>
          </a:prstGeom>
        </p:spPr>
        <p:txBody>
          <a:bodyPr lIns="0" tIns="0" rIns="0" bIns="0" rtlCol="0" anchor="t">
            <a:spAutoFit/>
          </a:bodyPr>
          <a:lstStyle/>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Positive: Add new user with all details → Verification success</a:t>
            </a:r>
          </a:p>
          <a:p>
            <a:pPr marL="734059" lvl="1" indent="-367030" algn="l">
              <a:lnSpc>
                <a:spcPts val="4759"/>
              </a:lnSpc>
              <a:buFont typeface="Arial"/>
              <a:buChar char="•"/>
            </a:pPr>
            <a:r>
              <a:rPr lang="en-US" sz="3600" dirty="0">
                <a:solidFill>
                  <a:srgbClr val="2A2E3A"/>
                </a:solidFill>
                <a:latin typeface="Iskoola Pota" panose="020B0502040204020203" pitchFamily="34" charset="0"/>
                <a:ea typeface="Klein"/>
                <a:cs typeface="Iskoola Pota" panose="020B0502040204020203" pitchFamily="34" charset="0"/>
                <a:sym typeface="Klein"/>
              </a:rPr>
              <a:t>Negative: Missing required fields → Verification validation error</a:t>
            </a:r>
          </a:p>
          <a:p>
            <a:pPr algn="ctr">
              <a:lnSpc>
                <a:spcPts val="4759"/>
              </a:lnSpc>
            </a:pPr>
            <a:endParaRPr lang="en-US" sz="3600" dirty="0">
              <a:solidFill>
                <a:srgbClr val="2A2E3A"/>
              </a:solidFill>
              <a:latin typeface="Iskoola Pota" panose="020B0502040204020203" pitchFamily="34" charset="0"/>
              <a:ea typeface="Klein"/>
              <a:cs typeface="Iskoola Pota" panose="020B0502040204020203" pitchFamily="34" charset="0"/>
              <a:sym typeface="Klein"/>
            </a:endParaRPr>
          </a:p>
        </p:txBody>
      </p:sp>
      <p:sp>
        <p:nvSpPr>
          <p:cNvPr id="12" name="TextBox 12"/>
          <p:cNvSpPr txBox="1"/>
          <p:nvPr/>
        </p:nvSpPr>
        <p:spPr>
          <a:xfrm>
            <a:off x="1275767" y="7074224"/>
            <a:ext cx="10504420" cy="686598"/>
          </a:xfrm>
          <a:prstGeom prst="rect">
            <a:avLst/>
          </a:prstGeom>
        </p:spPr>
        <p:txBody>
          <a:bodyPr lIns="0" tIns="0" rIns="0" bIns="0" rtlCol="0" anchor="t">
            <a:spAutoFit/>
          </a:bodyPr>
          <a:lstStyle/>
          <a:p>
            <a:pPr algn="l">
              <a:lnSpc>
                <a:spcPts val="5850"/>
              </a:lnSpc>
            </a:pPr>
            <a:r>
              <a:rPr lang="en-US" sz="3600" b="1" dirty="0">
                <a:solidFill>
                  <a:srgbClr val="2A2E3A"/>
                </a:solidFill>
                <a:latin typeface="Iskoola Pota" panose="020B0502040204020203" pitchFamily="34" charset="0"/>
                <a:ea typeface="Klein Bold"/>
                <a:cs typeface="Iskoola Pota" panose="020B0502040204020203" pitchFamily="34" charset="0"/>
                <a:sym typeface="Klein Bold"/>
              </a:rPr>
              <a:t>.  </a:t>
            </a:r>
            <a:r>
              <a:rPr lang="en-US" sz="3600" b="1" u="sng" dirty="0">
                <a:solidFill>
                  <a:srgbClr val="2A2E3A"/>
                </a:solidFill>
                <a:latin typeface="Iskoola Pota" panose="020B0502040204020203" pitchFamily="34" charset="0"/>
                <a:ea typeface="Klein Bold"/>
                <a:cs typeface="Iskoola Pota" panose="020B0502040204020203" pitchFamily="34" charset="0"/>
                <a:sym typeface="Klein Bold"/>
              </a:rPr>
              <a:t>Add System User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TextBox 10"/>
          <p:cNvSpPr txBox="1"/>
          <p:nvPr/>
        </p:nvSpPr>
        <p:spPr>
          <a:xfrm>
            <a:off x="1074244" y="205740"/>
            <a:ext cx="15451474" cy="1139825"/>
          </a:xfrm>
          <a:prstGeom prst="rect">
            <a:avLst/>
          </a:prstGeom>
        </p:spPr>
        <p:txBody>
          <a:bodyPr lIns="0" tIns="0" rIns="0" bIns="0" rtlCol="0" anchor="t">
            <a:spAutoFit/>
          </a:bodyPr>
          <a:lstStyle/>
          <a:p>
            <a:pPr algn="l">
              <a:lnSpc>
                <a:spcPts val="9099"/>
              </a:lnSpc>
            </a:pPr>
            <a:r>
              <a:rPr lang="en-US" sz="6999" b="1" u="sng">
                <a:solidFill>
                  <a:srgbClr val="2A2E3A"/>
                </a:solidFill>
                <a:latin typeface="Klein Bold"/>
                <a:ea typeface="Klein Bold"/>
                <a:cs typeface="Klein Bold"/>
                <a:sym typeface="Klein Bold"/>
              </a:rPr>
              <a:t>Feature Files -</a:t>
            </a:r>
            <a:r>
              <a:rPr lang="en-US" sz="6999" b="1">
                <a:solidFill>
                  <a:srgbClr val="2A2E3A"/>
                </a:solidFill>
                <a:latin typeface="Klein Bold"/>
                <a:ea typeface="Klein Bold"/>
                <a:cs typeface="Klein Bold"/>
                <a:sym typeface="Klein Bold"/>
              </a:rPr>
              <a:t>  </a:t>
            </a:r>
            <a:r>
              <a:rPr lang="en-US" sz="6999" b="1" u="sng">
                <a:solidFill>
                  <a:srgbClr val="2A2E3A"/>
                </a:solidFill>
                <a:latin typeface="Klein Bold"/>
                <a:ea typeface="Klein Bold"/>
                <a:cs typeface="Klein Bold"/>
                <a:sym typeface="Klein Bold"/>
              </a:rPr>
              <a:t>Screenshots</a:t>
            </a:r>
            <a:endParaRPr lang="en-US" sz="6999" b="1" u="sng" dirty="0">
              <a:solidFill>
                <a:srgbClr val="2A2E3A"/>
              </a:solidFill>
              <a:latin typeface="Klein Bold"/>
              <a:ea typeface="Klein Bold"/>
              <a:cs typeface="Klein Bold"/>
              <a:sym typeface="Klein Bold"/>
            </a:endParaRPr>
          </a:p>
        </p:txBody>
      </p:sp>
      <p:pic>
        <p:nvPicPr>
          <p:cNvPr id="12" name="Picture 11">
            <a:extLst>
              <a:ext uri="{FF2B5EF4-FFF2-40B4-BE49-F238E27FC236}">
                <a16:creationId xmlns:a16="http://schemas.microsoft.com/office/drawing/2014/main" id="{9CA78099-8F19-4BBF-1089-C17D220EF6EA}"/>
              </a:ext>
            </a:extLst>
          </p:cNvPr>
          <p:cNvPicPr>
            <a:picLocks noChangeAspect="1"/>
          </p:cNvPicPr>
          <p:nvPr/>
        </p:nvPicPr>
        <p:blipFill>
          <a:blip r:embed="rId2"/>
          <a:stretch>
            <a:fillRect/>
          </a:stretch>
        </p:blipFill>
        <p:spPr>
          <a:xfrm>
            <a:off x="951866" y="2209444"/>
            <a:ext cx="14616427" cy="8215072"/>
          </a:xfrm>
          <a:prstGeom prst="rect">
            <a:avLst/>
          </a:prstGeom>
        </p:spPr>
      </p:pic>
      <p:sp>
        <p:nvSpPr>
          <p:cNvPr id="3" name="TextBox 2">
            <a:extLst>
              <a:ext uri="{FF2B5EF4-FFF2-40B4-BE49-F238E27FC236}">
                <a16:creationId xmlns:a16="http://schemas.microsoft.com/office/drawing/2014/main" id="{80F7523F-AC44-BA22-C854-9C815175CD99}"/>
              </a:ext>
            </a:extLst>
          </p:cNvPr>
          <p:cNvSpPr txBox="1"/>
          <p:nvPr/>
        </p:nvSpPr>
        <p:spPr>
          <a:xfrm>
            <a:off x="951866" y="1058140"/>
            <a:ext cx="9151374" cy="719364"/>
          </a:xfrm>
          <a:prstGeom prst="rect">
            <a:avLst/>
          </a:prstGeom>
          <a:noFill/>
        </p:spPr>
        <p:txBody>
          <a:bodyPr wrap="square">
            <a:spAutoFit/>
          </a:bodyPr>
          <a:lstStyle/>
          <a:p>
            <a:pPr algn="l">
              <a:lnSpc>
                <a:spcPts val="5850"/>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  </a:t>
            </a:r>
            <a:r>
              <a:rPr lang="en-US" sz="1800" b="1" u="sng" dirty="0">
                <a:solidFill>
                  <a:srgbClr val="2A2E3A"/>
                </a:solidFill>
                <a:latin typeface="Iskoola Pota" panose="020B0502040204020203" pitchFamily="34" charset="0"/>
                <a:ea typeface="Klein Bold"/>
                <a:cs typeface="Iskoola Pota" panose="020B0502040204020203" pitchFamily="34" charset="0"/>
                <a:sym typeface="Klein Bold"/>
              </a:rPr>
              <a:t>Add the Employee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2E126-4AFE-9E0C-6B38-76BD12DE5871}"/>
              </a:ext>
            </a:extLst>
          </p:cNvPr>
          <p:cNvPicPr>
            <a:picLocks noChangeAspect="1"/>
          </p:cNvPicPr>
          <p:nvPr/>
        </p:nvPicPr>
        <p:blipFill>
          <a:blip r:embed="rId2"/>
          <a:stretch>
            <a:fillRect/>
          </a:stretch>
        </p:blipFill>
        <p:spPr>
          <a:xfrm>
            <a:off x="1089026" y="1035964"/>
            <a:ext cx="14616427" cy="8215072"/>
          </a:xfrm>
          <a:prstGeom prst="rect">
            <a:avLst/>
          </a:prstGeom>
        </p:spPr>
      </p:pic>
      <p:sp>
        <p:nvSpPr>
          <p:cNvPr id="4" name="TextBox 3">
            <a:extLst>
              <a:ext uri="{FF2B5EF4-FFF2-40B4-BE49-F238E27FC236}">
                <a16:creationId xmlns:a16="http://schemas.microsoft.com/office/drawing/2014/main" id="{22E0B745-016D-333F-3A83-755FD0AA6095}"/>
              </a:ext>
            </a:extLst>
          </p:cNvPr>
          <p:cNvSpPr txBox="1"/>
          <p:nvPr/>
        </p:nvSpPr>
        <p:spPr>
          <a:xfrm>
            <a:off x="1089026" y="0"/>
            <a:ext cx="9151374" cy="719364"/>
          </a:xfrm>
          <a:prstGeom prst="rect">
            <a:avLst/>
          </a:prstGeom>
          <a:noFill/>
        </p:spPr>
        <p:txBody>
          <a:bodyPr wrap="square">
            <a:spAutoFit/>
          </a:bodyPr>
          <a:lstStyle/>
          <a:p>
            <a:pPr algn="l">
              <a:lnSpc>
                <a:spcPts val="5850"/>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  </a:t>
            </a:r>
            <a:r>
              <a:rPr lang="en-US" sz="1800" b="1" u="sng" dirty="0">
                <a:solidFill>
                  <a:srgbClr val="2A2E3A"/>
                </a:solidFill>
                <a:latin typeface="Iskoola Pota" panose="020B0502040204020203" pitchFamily="34" charset="0"/>
                <a:ea typeface="Klein Bold"/>
                <a:cs typeface="Iskoola Pota" panose="020B0502040204020203" pitchFamily="34" charset="0"/>
                <a:sym typeface="Klein Bold"/>
              </a:rPr>
              <a:t>Add System User</a:t>
            </a:r>
          </a:p>
        </p:txBody>
      </p:sp>
    </p:spTree>
    <p:extLst>
      <p:ext uri="{BB962C8B-B14F-4D97-AF65-F5344CB8AC3E}">
        <p14:creationId xmlns:p14="http://schemas.microsoft.com/office/powerpoint/2010/main" val="3066716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4F656-BFD1-A165-29BC-91D6982BCB08}"/>
              </a:ext>
            </a:extLst>
          </p:cNvPr>
          <p:cNvPicPr>
            <a:picLocks noChangeAspect="1"/>
          </p:cNvPicPr>
          <p:nvPr/>
        </p:nvPicPr>
        <p:blipFill>
          <a:blip r:embed="rId2"/>
          <a:stretch>
            <a:fillRect/>
          </a:stretch>
        </p:blipFill>
        <p:spPr>
          <a:xfrm>
            <a:off x="1226186" y="1176934"/>
            <a:ext cx="14616427" cy="8207451"/>
          </a:xfrm>
          <a:prstGeom prst="rect">
            <a:avLst/>
          </a:prstGeom>
        </p:spPr>
      </p:pic>
      <p:sp>
        <p:nvSpPr>
          <p:cNvPr id="4" name="TextBox 3">
            <a:extLst>
              <a:ext uri="{FF2B5EF4-FFF2-40B4-BE49-F238E27FC236}">
                <a16:creationId xmlns:a16="http://schemas.microsoft.com/office/drawing/2014/main" id="{C34A4CD3-B9BB-4BF8-766C-376D19193F9C}"/>
              </a:ext>
            </a:extLst>
          </p:cNvPr>
          <p:cNvSpPr txBox="1"/>
          <p:nvPr/>
        </p:nvSpPr>
        <p:spPr>
          <a:xfrm>
            <a:off x="1226186" y="183251"/>
            <a:ext cx="9151374" cy="719364"/>
          </a:xfrm>
          <a:prstGeom prst="rect">
            <a:avLst/>
          </a:prstGeom>
          <a:noFill/>
        </p:spPr>
        <p:txBody>
          <a:bodyPr wrap="square">
            <a:spAutoFit/>
          </a:bodyPr>
          <a:lstStyle/>
          <a:p>
            <a:pPr algn="l">
              <a:lnSpc>
                <a:spcPts val="5850"/>
              </a:lnSpc>
            </a:pPr>
            <a:r>
              <a:rPr lang="en-US" sz="1800" b="1" dirty="0">
                <a:solidFill>
                  <a:srgbClr val="2A2E3A"/>
                </a:solidFill>
                <a:latin typeface="Iskoola Pota" panose="020B0502040204020203" pitchFamily="34" charset="0"/>
                <a:ea typeface="Klein Bold"/>
                <a:cs typeface="Iskoola Pota" panose="020B0502040204020203" pitchFamily="34" charset="0"/>
                <a:sym typeface="Klein Bold"/>
              </a:rPr>
              <a:t>.  </a:t>
            </a:r>
            <a:r>
              <a:rPr lang="en-US" sz="1800" b="1" u="sng" dirty="0">
                <a:solidFill>
                  <a:srgbClr val="2A2E3A"/>
                </a:solidFill>
                <a:latin typeface="Iskoola Pota" panose="020B0502040204020203" pitchFamily="34" charset="0"/>
                <a:ea typeface="Klein Bold"/>
                <a:cs typeface="Iskoola Pota" panose="020B0502040204020203" pitchFamily="34" charset="0"/>
                <a:sym typeface="Klein Bold"/>
              </a:rPr>
              <a:t>Search Employee</a:t>
            </a:r>
          </a:p>
        </p:txBody>
      </p:sp>
    </p:spTree>
    <p:extLst>
      <p:ext uri="{BB962C8B-B14F-4D97-AF65-F5344CB8AC3E}">
        <p14:creationId xmlns:p14="http://schemas.microsoft.com/office/powerpoint/2010/main" val="128164559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80</TotalTime>
  <Words>1690</Words>
  <Application>Microsoft Office PowerPoint</Application>
  <PresentationFormat>Custom</PresentationFormat>
  <Paragraphs>160</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Klein Bold</vt:lpstr>
      <vt:lpstr>Aptos</vt:lpstr>
      <vt:lpstr>Iskoola Pota</vt:lpstr>
      <vt:lpstr>Wingdings 3</vt:lpstr>
      <vt:lpstr>Trebuchet MS</vt:lpstr>
      <vt:lpstr>Arial</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Arka Shit (G10X, IND)</cp:lastModifiedBy>
  <cp:revision>7</cp:revision>
  <dcterms:created xsi:type="dcterms:W3CDTF">2006-08-16T00:00:00Z</dcterms:created>
  <dcterms:modified xsi:type="dcterms:W3CDTF">2025-09-08T13:41:54Z</dcterms:modified>
  <dc:identifier>DAGyNVcmCt0</dc:identifier>
</cp:coreProperties>
</file>